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6858000" cy="9144000"/>
  <p:embeddedFontLst>
    <p:embeddedFont>
      <p:font typeface="Calibri" pitchFamily="34" charset="0"/>
      <p:regular r:id="rId46"/>
      <p:bold r:id="rId47"/>
      <p:italic r:id="rId48"/>
      <p:boldItalic r:id="rId49"/>
    </p:embeddedFont>
    <p:embeddedFont>
      <p:font typeface="Roboto Condensed" charset="0"/>
      <p:regular r:id="rId50"/>
      <p:bold r:id="rId51"/>
      <p:italic r:id="rId52"/>
      <p:boldItalic r:id="rId53"/>
    </p:embeddedFont>
    <p:embeddedFont>
      <p:font typeface="Times" pitchFamily="18" charset="0"/>
      <p:regular r:id="rId54"/>
      <p:bold r:id="rId55"/>
      <p:italic r:id="rId56"/>
      <p:boldItalic r:id="rId57"/>
    </p:embeddedFont>
    <p:embeddedFont>
      <p:font typeface="Ubuntu" charset="0"/>
      <p:regular r:id="rId58"/>
      <p:bold r:id="rId59"/>
      <p:italic r:id="rId60"/>
      <p:boldItalic r:id="rId61"/>
    </p:embeddedFont>
    <p:embeddedFont>
      <p:font typeface="Roboto"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4292">
          <p15:clr>
            <a:srgbClr val="000000"/>
          </p15:clr>
        </p15:guide>
        <p15:guide id="2" pos="76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3+ee44M6CWLBjsDLk5evtziNf9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 Rathnabai" initials="" lastIdx="1" clrIdx="0"/>
  <p:cmAuthor id="1" name="Amarendra Beher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117" d="100"/>
          <a:sy n="117" d="100"/>
        </p:scale>
        <p:origin x="-318" y="-186"/>
      </p:cViewPr>
      <p:guideLst>
        <p:guide orient="horz" pos="4292"/>
        <p:guide pos="7680"/>
      </p:guideLst>
    </p:cSldViewPr>
  </p:slideViewPr>
  <p:notesTextViewPr>
    <p:cViewPr>
      <p:scale>
        <a:sx n="1" d="1"/>
        <a:sy n="1" d="1"/>
      </p:scale>
      <p:origin x="0" y="0"/>
    </p:cViewPr>
  </p:notesTextViewPr>
  <p:sorterViewPr>
    <p:cViewPr>
      <p:scale>
        <a:sx n="132" d="100"/>
        <a:sy n="132" d="100"/>
      </p:scale>
      <p:origin x="0" y="11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22T09:18:50.005" idx="1">
    <p:pos x="6000" y="0"/>
    <p:text>data updating i am doing now. i was in army school session till now</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6re4EuE"/>
      </p:ext>
    </p:extLst>
  </p:cm>
  <p:cm authorId="1" dt="2021-10-22T09:04:51.903" idx="1">
    <p:pos x="6000" y="0"/>
    <p:text>Data updating needed on all slides. Quizzes introduced may please be added</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6re4EuI"/>
      </p:ext>
    </p:extLst>
  </p:cm>
  <p:cm authorId="1" dt="2021-10-22T09:18:50.005" idx="2">
    <p:pos x="6000" y="0"/>
    <p:text>Data updating needed</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6qx9xx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43278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8080d8a85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8080d8a85_1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e8080d8a85_1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26</a:t>
            </a:fld>
            <a:endParaRPr/>
          </a:p>
        </p:txBody>
      </p:sp>
      <p:sp>
        <p:nvSpPr>
          <p:cNvPr id="488" name="Google Shape;488;p3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Times"/>
                <a:ea typeface="Times"/>
                <a:cs typeface="Times"/>
                <a:sym typeface="Times"/>
              </a:rPr>
              <a:t>26</a:t>
            </a:fld>
            <a:endParaRPr sz="1200" b="0" i="0" u="none" strike="noStrike" cap="none">
              <a:solidFill>
                <a:schemeClr val="dk1"/>
              </a:solidFill>
              <a:latin typeface="Times"/>
              <a:ea typeface="Times"/>
              <a:cs typeface="Times"/>
              <a:sym typeface="Times"/>
            </a:endParaRPr>
          </a:p>
        </p:txBody>
      </p:sp>
      <p:sp>
        <p:nvSpPr>
          <p:cNvPr id="489" name="Google Shape;48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91" name="Google Shape;491;p3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N">
                <a:latin typeface="Arial"/>
                <a:ea typeface="Arial"/>
                <a:cs typeface="Arial"/>
                <a:sym typeface="Arial"/>
              </a:rPr>
              <a:t>Module 3 - An Introduction to Thinking Skills</a:t>
            </a:r>
            <a:endParaRPr>
              <a:latin typeface="Arial"/>
              <a:ea typeface="Arial"/>
              <a:cs typeface="Arial"/>
              <a:sym typeface="Arial"/>
            </a:endParaRPr>
          </a:p>
        </p:txBody>
      </p:sp>
      <p:sp>
        <p:nvSpPr>
          <p:cNvPr id="492" name="Google Shape;492;p3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a:latin typeface="Arial"/>
                <a:ea typeface="Arial"/>
                <a:cs typeface="Arial"/>
                <a:sym typeface="Arial"/>
              </a:rPr>
              <a:t>PISA INSET Training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8080d8a8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1e8080d8a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a:spLocks noGrp="1" noRot="1" noChangeAspect="1"/>
          </p:cNvSpPr>
          <p:nvPr>
            <p:ph type="sldImg" idx="2"/>
          </p:nvPr>
        </p:nvSpPr>
        <p:spPr>
          <a:xfrm>
            <a:off x="391847" y="698183"/>
            <a:ext cx="6269700" cy="3490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24:notes"/>
          <p:cNvSpPr txBox="1">
            <a:spLocks noGrp="1"/>
          </p:cNvSpPr>
          <p:nvPr>
            <p:ph type="body" idx="1"/>
          </p:nvPr>
        </p:nvSpPr>
        <p:spPr>
          <a:xfrm>
            <a:off x="705325" y="4421822"/>
            <a:ext cx="5642700" cy="4189200"/>
          </a:xfrm>
          <a:prstGeom prst="rect">
            <a:avLst/>
          </a:prstGeom>
          <a:noFill/>
          <a:ln>
            <a:noFill/>
          </a:ln>
        </p:spPr>
        <p:txBody>
          <a:bodyPr spcFirstLastPara="1" wrap="square" lIns="93700" tIns="93700" rIns="93700" bIns="93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notes"/>
          <p:cNvSpPr txBox="1">
            <a:spLocks noGrp="1"/>
          </p:cNvSpPr>
          <p:nvPr>
            <p:ph type="body" idx="1"/>
          </p:nvPr>
        </p:nvSpPr>
        <p:spPr>
          <a:xfrm>
            <a:off x="705327" y="4480004"/>
            <a:ext cx="5642610" cy="3665611"/>
          </a:xfrm>
          <a:prstGeom prst="rect">
            <a:avLst/>
          </a:prstGeom>
          <a:noFill/>
          <a:ln>
            <a:noFill/>
          </a:ln>
        </p:spPr>
        <p:txBody>
          <a:bodyPr spcFirstLastPara="1" wrap="square" lIns="93475" tIns="93475" rIns="93475" bIns="93475"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notes"/>
          <p:cNvSpPr>
            <a:spLocks noGrp="1" noRot="1" noChangeAspect="1"/>
          </p:cNvSpPr>
          <p:nvPr>
            <p:ph type="sldImg" idx="2"/>
          </p:nvPr>
        </p:nvSpPr>
        <p:spPr>
          <a:xfrm>
            <a:off x="733425" y="1163638"/>
            <a:ext cx="5586413"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e8080d8a85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g1e8080d8a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85"/>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5"/>
          <p:cNvSpPr txBox="1">
            <a:spLocks noGrp="1"/>
          </p:cNvSpPr>
          <p:nvPr>
            <p:ph type="subTitle" idx="1"/>
          </p:nvPr>
        </p:nvSpPr>
        <p:spPr>
          <a:xfrm>
            <a:off x="609480" y="1174680"/>
            <a:ext cx="10972440" cy="49525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85"/>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5"/>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22" name="Google Shape;22;p85"/>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74"/>
        <p:cNvGrpSpPr/>
        <p:nvPr/>
      </p:nvGrpSpPr>
      <p:grpSpPr>
        <a:xfrm>
          <a:off x="0" y="0"/>
          <a:ext cx="0" cy="0"/>
          <a:chOff x="0" y="0"/>
          <a:chExt cx="0" cy="0"/>
        </a:xfrm>
      </p:grpSpPr>
      <p:sp>
        <p:nvSpPr>
          <p:cNvPr id="75" name="Google Shape;75;p97"/>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7"/>
          <p:cNvSpPr txBox="1">
            <a:spLocks noGrp="1"/>
          </p:cNvSpPr>
          <p:nvPr>
            <p:ph type="body" idx="1"/>
          </p:nvPr>
        </p:nvSpPr>
        <p:spPr>
          <a:xfrm>
            <a:off x="609480" y="1174680"/>
            <a:ext cx="109724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77" name="Google Shape;77;p97"/>
          <p:cNvSpPr txBox="1">
            <a:spLocks noGrp="1"/>
          </p:cNvSpPr>
          <p:nvPr>
            <p:ph type="body" idx="2"/>
          </p:nvPr>
        </p:nvSpPr>
        <p:spPr>
          <a:xfrm>
            <a:off x="609480" y="3761640"/>
            <a:ext cx="109724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78" name="Google Shape;78;p97"/>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7"/>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80" name="Google Shape;80;p97"/>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81"/>
        <p:cNvGrpSpPr/>
        <p:nvPr/>
      </p:nvGrpSpPr>
      <p:grpSpPr>
        <a:xfrm>
          <a:off x="0" y="0"/>
          <a:ext cx="0" cy="0"/>
          <a:chOff x="0" y="0"/>
          <a:chExt cx="0" cy="0"/>
        </a:xfrm>
      </p:grpSpPr>
      <p:sp>
        <p:nvSpPr>
          <p:cNvPr id="82" name="Google Shape;82;p98"/>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98"/>
          <p:cNvSpPr txBox="1">
            <a:spLocks noGrp="1"/>
          </p:cNvSpPr>
          <p:nvPr>
            <p:ph type="body" idx="1"/>
          </p:nvPr>
        </p:nvSpPr>
        <p:spPr>
          <a:xfrm>
            <a:off x="60948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4" name="Google Shape;84;p98"/>
          <p:cNvSpPr txBox="1">
            <a:spLocks noGrp="1"/>
          </p:cNvSpPr>
          <p:nvPr>
            <p:ph type="body" idx="2"/>
          </p:nvPr>
        </p:nvSpPr>
        <p:spPr>
          <a:xfrm>
            <a:off x="623196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5" name="Google Shape;85;p98"/>
          <p:cNvSpPr txBox="1">
            <a:spLocks noGrp="1"/>
          </p:cNvSpPr>
          <p:nvPr>
            <p:ph type="body" idx="3"/>
          </p:nvPr>
        </p:nvSpPr>
        <p:spPr>
          <a:xfrm>
            <a:off x="609480" y="376164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6" name="Google Shape;86;p98"/>
          <p:cNvSpPr txBox="1">
            <a:spLocks noGrp="1"/>
          </p:cNvSpPr>
          <p:nvPr>
            <p:ph type="body" idx="4"/>
          </p:nvPr>
        </p:nvSpPr>
        <p:spPr>
          <a:xfrm>
            <a:off x="6231960" y="376164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7" name="Google Shape;87;p98"/>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98"/>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89" name="Google Shape;89;p98"/>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0"/>
        <p:cNvGrpSpPr/>
        <p:nvPr/>
      </p:nvGrpSpPr>
      <p:grpSpPr>
        <a:xfrm>
          <a:off x="0" y="0"/>
          <a:ext cx="0" cy="0"/>
          <a:chOff x="0" y="0"/>
          <a:chExt cx="0" cy="0"/>
        </a:xfrm>
      </p:grpSpPr>
      <p:sp>
        <p:nvSpPr>
          <p:cNvPr id="91" name="Google Shape;91;p99"/>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99"/>
          <p:cNvSpPr txBox="1">
            <a:spLocks noGrp="1"/>
          </p:cNvSpPr>
          <p:nvPr>
            <p:ph type="body" idx="1"/>
          </p:nvPr>
        </p:nvSpPr>
        <p:spPr>
          <a:xfrm>
            <a:off x="609480" y="117468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99"/>
          <p:cNvSpPr txBox="1">
            <a:spLocks noGrp="1"/>
          </p:cNvSpPr>
          <p:nvPr>
            <p:ph type="body" idx="2"/>
          </p:nvPr>
        </p:nvSpPr>
        <p:spPr>
          <a:xfrm>
            <a:off x="4319640" y="117468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99"/>
          <p:cNvSpPr txBox="1">
            <a:spLocks noGrp="1"/>
          </p:cNvSpPr>
          <p:nvPr>
            <p:ph type="body" idx="3"/>
          </p:nvPr>
        </p:nvSpPr>
        <p:spPr>
          <a:xfrm>
            <a:off x="8029800" y="117468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5" name="Google Shape;95;p99"/>
          <p:cNvSpPr txBox="1">
            <a:spLocks noGrp="1"/>
          </p:cNvSpPr>
          <p:nvPr>
            <p:ph type="body" idx="4"/>
          </p:nvPr>
        </p:nvSpPr>
        <p:spPr>
          <a:xfrm>
            <a:off x="609480" y="376164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6" name="Google Shape;96;p99"/>
          <p:cNvSpPr txBox="1">
            <a:spLocks noGrp="1"/>
          </p:cNvSpPr>
          <p:nvPr>
            <p:ph type="body" idx="5"/>
          </p:nvPr>
        </p:nvSpPr>
        <p:spPr>
          <a:xfrm>
            <a:off x="4319640" y="376164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7" name="Google Shape;97;p99"/>
          <p:cNvSpPr txBox="1">
            <a:spLocks noGrp="1"/>
          </p:cNvSpPr>
          <p:nvPr>
            <p:ph type="body" idx="6"/>
          </p:nvPr>
        </p:nvSpPr>
        <p:spPr>
          <a:xfrm>
            <a:off x="8029800" y="3761640"/>
            <a:ext cx="35330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99"/>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9"/>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100" name="Google Shape;100;p99"/>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86"/>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8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110" name="Google Shape;110;p8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8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8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type="tx">
  <p:cSld name="TITLE_AND_BODY">
    <p:spTree>
      <p:nvGrpSpPr>
        <p:cNvPr id="1" name="Shape 122"/>
        <p:cNvGrpSpPr/>
        <p:nvPr/>
      </p:nvGrpSpPr>
      <p:grpSpPr>
        <a:xfrm>
          <a:off x="0" y="0"/>
          <a:ext cx="0" cy="0"/>
          <a:chOff x="0" y="0"/>
          <a:chExt cx="0" cy="0"/>
        </a:xfrm>
      </p:grpSpPr>
      <p:sp>
        <p:nvSpPr>
          <p:cNvPr id="123" name="Google Shape;123;p88"/>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88"/>
          <p:cNvSpPr txBox="1">
            <a:spLocks noGrp="1"/>
          </p:cNvSpPr>
          <p:nvPr>
            <p:ph type="subTitle" idx="1"/>
          </p:nvPr>
        </p:nvSpPr>
        <p:spPr>
          <a:xfrm>
            <a:off x="609480" y="1174680"/>
            <a:ext cx="10972440" cy="4952520"/>
          </a:xfrm>
          <a:prstGeom prst="rect">
            <a:avLst/>
          </a:prstGeom>
          <a:noFill/>
          <a:ln>
            <a:noFill/>
          </a:ln>
        </p:spPr>
        <p:txBody>
          <a:bodyPr spcFirstLastPara="1" wrap="square" lIns="0" tIns="0" rIns="0" bIns="0" anchor="ctr" anchorCtr="0">
            <a:noAutofit/>
          </a:bodyPr>
          <a:lstStyle>
            <a:lvl1pPr lvl="0" algn="l">
              <a:lnSpc>
                <a:spcPct val="100000"/>
              </a:lnSpc>
              <a:spcBef>
                <a:spcPts val="640"/>
              </a:spcBef>
              <a:spcAft>
                <a:spcPts val="0"/>
              </a:spcAft>
              <a:buSzPts val="3200"/>
              <a:buChar char="•"/>
              <a:defRPr/>
            </a:lvl1pPr>
            <a:lvl2pPr lvl="1" algn="l">
              <a:lnSpc>
                <a:spcPct val="100000"/>
              </a:lnSpc>
              <a:spcBef>
                <a:spcPts val="560"/>
              </a:spcBef>
              <a:spcAft>
                <a:spcPts val="0"/>
              </a:spcAft>
              <a:buSzPts val="2800"/>
              <a:buChar char="–"/>
              <a:defRPr/>
            </a:lvl2pPr>
            <a:lvl3pPr lvl="2" algn="l">
              <a:lnSpc>
                <a:spcPct val="100000"/>
              </a:lnSpc>
              <a:spcBef>
                <a:spcPts val="480"/>
              </a:spcBef>
              <a:spcAft>
                <a:spcPts val="0"/>
              </a:spcAft>
              <a:buSzPts val="2400"/>
              <a:buChar char="•"/>
              <a:defRPr/>
            </a:lvl3pPr>
            <a:lvl4pPr lvl="3" algn="l">
              <a:lnSpc>
                <a:spcPct val="100000"/>
              </a:lnSpc>
              <a:spcBef>
                <a:spcPts val="400"/>
              </a:spcBef>
              <a:spcAft>
                <a:spcPts val="0"/>
              </a:spcAft>
              <a:buSzPts val="2000"/>
              <a:buChar char="–"/>
              <a:defRPr/>
            </a:lvl4pPr>
            <a:lvl5pPr lvl="4" algn="l">
              <a:lnSpc>
                <a:spcPct val="100000"/>
              </a:lnSpc>
              <a:spcBef>
                <a:spcPts val="400"/>
              </a:spcBef>
              <a:spcAft>
                <a:spcPts val="0"/>
              </a:spcAft>
              <a:buSzPts val="2000"/>
              <a:buChar char="»"/>
              <a:defRPr/>
            </a:lvl5pPr>
            <a:lvl6pPr lvl="5" algn="l">
              <a:lnSpc>
                <a:spcPct val="100000"/>
              </a:lnSpc>
              <a:spcBef>
                <a:spcPts val="400"/>
              </a:spcBef>
              <a:spcAft>
                <a:spcPts val="0"/>
              </a:spcAft>
              <a:buSzPts val="2000"/>
              <a:buChar char="•"/>
              <a:defRPr/>
            </a:lvl6pPr>
            <a:lvl7pPr lvl="6" algn="l">
              <a:lnSpc>
                <a:spcPct val="100000"/>
              </a:lnSpc>
              <a:spcBef>
                <a:spcPts val="400"/>
              </a:spcBef>
              <a:spcAft>
                <a:spcPts val="0"/>
              </a:spcAft>
              <a:buSzPts val="2000"/>
              <a:buChar char="•"/>
              <a:defRPr/>
            </a:lvl7pPr>
            <a:lvl8pPr lvl="7" algn="l">
              <a:lnSpc>
                <a:spcPct val="100000"/>
              </a:lnSpc>
              <a:spcBef>
                <a:spcPts val="400"/>
              </a:spcBef>
              <a:spcAft>
                <a:spcPts val="0"/>
              </a:spcAft>
              <a:buSzPts val="2000"/>
              <a:buChar char="•"/>
              <a:defRPr/>
            </a:lvl8pPr>
            <a:lvl9pPr lvl="8" algn="l">
              <a:lnSpc>
                <a:spcPct val="100000"/>
              </a:lnSpc>
              <a:spcBef>
                <a:spcPts val="400"/>
              </a:spcBef>
              <a:spcAft>
                <a:spcPts val="0"/>
              </a:spcAft>
              <a:buSzPts val="2000"/>
              <a:buChar char="•"/>
              <a:defRPr/>
            </a:lvl9pPr>
          </a:lstStyle>
          <a:p>
            <a:endParaRPr/>
          </a:p>
        </p:txBody>
      </p:sp>
      <p:sp>
        <p:nvSpPr>
          <p:cNvPr id="125" name="Google Shape;125;p8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8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
        <p:nvSpPr>
          <p:cNvPr id="127" name="Google Shape;127;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4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a:spLocks noGrp="1"/>
          </p:cNvSpPr>
          <p:nvPr>
            <p:ph type="pic" idx="2"/>
          </p:nvPr>
        </p:nvSpPr>
        <p:spPr>
          <a:xfrm>
            <a:off x="2389717" y="612775"/>
            <a:ext cx="7315200" cy="4114800"/>
          </a:xfrm>
          <a:prstGeom prst="rect">
            <a:avLst/>
          </a:prstGeom>
          <a:noFill/>
          <a:ln>
            <a:noFill/>
          </a:ln>
        </p:spPr>
      </p:sp>
      <p:sp>
        <p:nvSpPr>
          <p:cNvPr id="131" name="Google Shape;131;p4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2" name="Google Shape;132;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3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8" name="Google Shape;138;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4" name="Google Shape;144;p3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45" name="Google Shape;145;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3"/>
        <p:cNvGrpSpPr/>
        <p:nvPr/>
      </p:nvGrpSpPr>
      <p:grpSpPr>
        <a:xfrm>
          <a:off x="0" y="0"/>
          <a:ext cx="0" cy="0"/>
          <a:chOff x="0" y="0"/>
          <a:chExt cx="0" cy="0"/>
        </a:xfrm>
      </p:grpSpPr>
      <p:sp>
        <p:nvSpPr>
          <p:cNvPr id="24" name="Google Shape;24;p89"/>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9"/>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26" name="Google Shape;26;p89"/>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8"/>
        <p:cNvGrpSpPr/>
        <p:nvPr/>
      </p:nvGrpSpPr>
      <p:grpSpPr>
        <a:xfrm>
          <a:off x="0" y="0"/>
          <a:ext cx="0" cy="0"/>
          <a:chOff x="0" y="0"/>
          <a:chExt cx="0" cy="0"/>
        </a:xfrm>
      </p:grpSpPr>
      <p:sp>
        <p:nvSpPr>
          <p:cNvPr id="149" name="Google Shape;149;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1" name="Google Shape;151;p4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2" name="Google Shape;152;p4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3" name="Google Shape;153;p4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4" name="Google Shape;154;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7"/>
        <p:cNvGrpSpPr/>
        <p:nvPr/>
      </p:nvGrpSpPr>
      <p:grpSpPr>
        <a:xfrm>
          <a:off x="0" y="0"/>
          <a:ext cx="0" cy="0"/>
          <a:chOff x="0" y="0"/>
          <a:chExt cx="0" cy="0"/>
        </a:xfrm>
      </p:grpSpPr>
      <p:sp>
        <p:nvSpPr>
          <p:cNvPr id="158" name="Google Shape;158;p4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0" name="Google Shape;160;p4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1" name="Google Shape;161;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3"/>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44"/>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4"/>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7"/>
        <p:cNvGrpSpPr/>
        <p:nvPr/>
      </p:nvGrpSpPr>
      <p:grpSpPr>
        <a:xfrm>
          <a:off x="0" y="0"/>
          <a:ext cx="0" cy="0"/>
          <a:chOff x="0" y="0"/>
          <a:chExt cx="0" cy="0"/>
        </a:xfrm>
      </p:grpSpPr>
      <p:sp>
        <p:nvSpPr>
          <p:cNvPr id="28" name="Google Shape;28;p90"/>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0"/>
          <p:cNvSpPr txBox="1">
            <a:spLocks noGrp="1"/>
          </p:cNvSpPr>
          <p:nvPr>
            <p:ph type="body" idx="1"/>
          </p:nvPr>
        </p:nvSpPr>
        <p:spPr>
          <a:xfrm>
            <a:off x="609480" y="1174680"/>
            <a:ext cx="10972440" cy="49525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0" name="Google Shape;30;p90"/>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0"/>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32" name="Google Shape;32;p90"/>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3"/>
        <p:cNvGrpSpPr/>
        <p:nvPr/>
      </p:nvGrpSpPr>
      <p:grpSpPr>
        <a:xfrm>
          <a:off x="0" y="0"/>
          <a:ext cx="0" cy="0"/>
          <a:chOff x="0" y="0"/>
          <a:chExt cx="0" cy="0"/>
        </a:xfrm>
      </p:grpSpPr>
      <p:sp>
        <p:nvSpPr>
          <p:cNvPr id="34" name="Google Shape;34;p91"/>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1"/>
          <p:cNvSpPr txBox="1">
            <a:spLocks noGrp="1"/>
          </p:cNvSpPr>
          <p:nvPr>
            <p:ph type="body" idx="1"/>
          </p:nvPr>
        </p:nvSpPr>
        <p:spPr>
          <a:xfrm>
            <a:off x="609480" y="1174680"/>
            <a:ext cx="5354280" cy="49525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91"/>
          <p:cNvSpPr txBox="1">
            <a:spLocks noGrp="1"/>
          </p:cNvSpPr>
          <p:nvPr>
            <p:ph type="body" idx="2"/>
          </p:nvPr>
        </p:nvSpPr>
        <p:spPr>
          <a:xfrm>
            <a:off x="6231960" y="1174680"/>
            <a:ext cx="5354280" cy="49525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7" name="Google Shape;37;p91"/>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1"/>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39" name="Google Shape;39;p91"/>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92"/>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2"/>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2"/>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44" name="Google Shape;44;p92"/>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5"/>
        <p:cNvGrpSpPr/>
        <p:nvPr/>
      </p:nvGrpSpPr>
      <p:grpSpPr>
        <a:xfrm>
          <a:off x="0" y="0"/>
          <a:ext cx="0" cy="0"/>
          <a:chOff x="0" y="0"/>
          <a:chExt cx="0" cy="0"/>
        </a:xfrm>
      </p:grpSpPr>
      <p:sp>
        <p:nvSpPr>
          <p:cNvPr id="46" name="Google Shape;46;p93"/>
          <p:cNvSpPr txBox="1">
            <a:spLocks noGrp="1"/>
          </p:cNvSpPr>
          <p:nvPr>
            <p:ph type="subTitle" idx="1"/>
          </p:nvPr>
        </p:nvSpPr>
        <p:spPr>
          <a:xfrm>
            <a:off x="609480" y="190440"/>
            <a:ext cx="10972440" cy="2699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3"/>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3"/>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49" name="Google Shape;49;p93"/>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0"/>
        <p:cNvGrpSpPr/>
        <p:nvPr/>
      </p:nvGrpSpPr>
      <p:grpSpPr>
        <a:xfrm>
          <a:off x="0" y="0"/>
          <a:ext cx="0" cy="0"/>
          <a:chOff x="0" y="0"/>
          <a:chExt cx="0" cy="0"/>
        </a:xfrm>
      </p:grpSpPr>
      <p:sp>
        <p:nvSpPr>
          <p:cNvPr id="51" name="Google Shape;51;p94"/>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4"/>
          <p:cNvSpPr txBox="1">
            <a:spLocks noGrp="1"/>
          </p:cNvSpPr>
          <p:nvPr>
            <p:ph type="body" idx="1"/>
          </p:nvPr>
        </p:nvSpPr>
        <p:spPr>
          <a:xfrm>
            <a:off x="60948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3" name="Google Shape;53;p94"/>
          <p:cNvSpPr txBox="1">
            <a:spLocks noGrp="1"/>
          </p:cNvSpPr>
          <p:nvPr>
            <p:ph type="body" idx="2"/>
          </p:nvPr>
        </p:nvSpPr>
        <p:spPr>
          <a:xfrm>
            <a:off x="6231960" y="1174680"/>
            <a:ext cx="5354280" cy="49525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94"/>
          <p:cNvSpPr txBox="1">
            <a:spLocks noGrp="1"/>
          </p:cNvSpPr>
          <p:nvPr>
            <p:ph type="body" idx="3"/>
          </p:nvPr>
        </p:nvSpPr>
        <p:spPr>
          <a:xfrm>
            <a:off x="609480" y="376164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94"/>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4"/>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57" name="Google Shape;57;p94"/>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8"/>
        <p:cNvGrpSpPr/>
        <p:nvPr/>
      </p:nvGrpSpPr>
      <p:grpSpPr>
        <a:xfrm>
          <a:off x="0" y="0"/>
          <a:ext cx="0" cy="0"/>
          <a:chOff x="0" y="0"/>
          <a:chExt cx="0" cy="0"/>
        </a:xfrm>
      </p:grpSpPr>
      <p:sp>
        <p:nvSpPr>
          <p:cNvPr id="59" name="Google Shape;59;p95"/>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5"/>
          <p:cNvSpPr txBox="1">
            <a:spLocks noGrp="1"/>
          </p:cNvSpPr>
          <p:nvPr>
            <p:ph type="body" idx="1"/>
          </p:nvPr>
        </p:nvSpPr>
        <p:spPr>
          <a:xfrm>
            <a:off x="609480" y="1174680"/>
            <a:ext cx="5354280" cy="49525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1" name="Google Shape;61;p95"/>
          <p:cNvSpPr txBox="1">
            <a:spLocks noGrp="1"/>
          </p:cNvSpPr>
          <p:nvPr>
            <p:ph type="body" idx="2"/>
          </p:nvPr>
        </p:nvSpPr>
        <p:spPr>
          <a:xfrm>
            <a:off x="623196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2" name="Google Shape;62;p95"/>
          <p:cNvSpPr txBox="1">
            <a:spLocks noGrp="1"/>
          </p:cNvSpPr>
          <p:nvPr>
            <p:ph type="body" idx="3"/>
          </p:nvPr>
        </p:nvSpPr>
        <p:spPr>
          <a:xfrm>
            <a:off x="6231960" y="376164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3" name="Google Shape;63;p95"/>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5"/>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65" name="Google Shape;65;p95"/>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66"/>
        <p:cNvGrpSpPr/>
        <p:nvPr/>
      </p:nvGrpSpPr>
      <p:grpSpPr>
        <a:xfrm>
          <a:off x="0" y="0"/>
          <a:ext cx="0" cy="0"/>
          <a:chOff x="0" y="0"/>
          <a:chExt cx="0" cy="0"/>
        </a:xfrm>
      </p:grpSpPr>
      <p:sp>
        <p:nvSpPr>
          <p:cNvPr id="67" name="Google Shape;67;p96"/>
          <p:cNvSpPr txBox="1">
            <a:spLocks noGrp="1"/>
          </p:cNvSpPr>
          <p:nvPr>
            <p:ph type="title"/>
          </p:nvPr>
        </p:nvSpPr>
        <p:spPr>
          <a:xfrm>
            <a:off x="609480" y="190440"/>
            <a:ext cx="10972440" cy="58212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6"/>
          <p:cNvSpPr txBox="1">
            <a:spLocks noGrp="1"/>
          </p:cNvSpPr>
          <p:nvPr>
            <p:ph type="body" idx="1"/>
          </p:nvPr>
        </p:nvSpPr>
        <p:spPr>
          <a:xfrm>
            <a:off x="60948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9" name="Google Shape;69;p96"/>
          <p:cNvSpPr txBox="1">
            <a:spLocks noGrp="1"/>
          </p:cNvSpPr>
          <p:nvPr>
            <p:ph type="body" idx="2"/>
          </p:nvPr>
        </p:nvSpPr>
        <p:spPr>
          <a:xfrm>
            <a:off x="6231960" y="1174680"/>
            <a:ext cx="535428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70" name="Google Shape;70;p96"/>
          <p:cNvSpPr txBox="1">
            <a:spLocks noGrp="1"/>
          </p:cNvSpPr>
          <p:nvPr>
            <p:ph type="body" idx="3"/>
          </p:nvPr>
        </p:nvSpPr>
        <p:spPr>
          <a:xfrm>
            <a:off x="609480" y="3761640"/>
            <a:ext cx="10972440" cy="23623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71" name="Google Shape;71;p96"/>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6"/>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400"/>
              <a:buNone/>
              <a:defRPr/>
            </a:lvl1pPr>
            <a:lvl2pPr marL="0" lvl="1" indent="0" algn="r">
              <a:lnSpc>
                <a:spcPct val="100000"/>
              </a:lnSpc>
              <a:spcBef>
                <a:spcPts val="0"/>
              </a:spcBef>
              <a:spcAft>
                <a:spcPts val="0"/>
              </a:spcAft>
              <a:buSzPts val="1400"/>
              <a:buNone/>
              <a:defRPr/>
            </a:lvl2pPr>
            <a:lvl3pPr marL="0" lvl="2" indent="0" algn="r">
              <a:lnSpc>
                <a:spcPct val="100000"/>
              </a:lnSpc>
              <a:spcBef>
                <a:spcPts val="0"/>
              </a:spcBef>
              <a:spcAft>
                <a:spcPts val="0"/>
              </a:spcAft>
              <a:buSzPts val="1400"/>
              <a:buNone/>
              <a:defRPr/>
            </a:lvl3pPr>
            <a:lvl4pPr marL="0" lvl="3" indent="0" algn="r">
              <a:lnSpc>
                <a:spcPct val="100000"/>
              </a:lnSpc>
              <a:spcBef>
                <a:spcPts val="0"/>
              </a:spcBef>
              <a:spcAft>
                <a:spcPts val="0"/>
              </a:spcAft>
              <a:buSzPts val="1400"/>
              <a:buNone/>
              <a:defRPr/>
            </a:lvl4pPr>
            <a:lvl5pPr marL="0" lvl="4" indent="0" algn="r">
              <a:lnSpc>
                <a:spcPct val="100000"/>
              </a:lnSpc>
              <a:spcBef>
                <a:spcPts val="0"/>
              </a:spcBef>
              <a:spcAft>
                <a:spcPts val="0"/>
              </a:spcAft>
              <a:buSzPts val="1400"/>
              <a:buNone/>
              <a:defRPr/>
            </a:lvl5pPr>
            <a:lvl6pPr marL="0" lvl="5" indent="0" algn="r">
              <a:lnSpc>
                <a:spcPct val="100000"/>
              </a:lnSpc>
              <a:spcBef>
                <a:spcPts val="0"/>
              </a:spcBef>
              <a:spcAft>
                <a:spcPts val="0"/>
              </a:spcAft>
              <a:buSzPts val="1400"/>
              <a:buNone/>
              <a:defRPr/>
            </a:lvl6pPr>
            <a:lvl7pPr marL="0" lvl="6" indent="0" algn="r">
              <a:lnSpc>
                <a:spcPct val="100000"/>
              </a:lnSpc>
              <a:spcBef>
                <a:spcPts val="0"/>
              </a:spcBef>
              <a:spcAft>
                <a:spcPts val="0"/>
              </a:spcAft>
              <a:buSzPts val="1400"/>
              <a:buNone/>
              <a:defRPr/>
            </a:lvl7pPr>
            <a:lvl8pPr marL="0" lvl="7" indent="0" algn="r">
              <a:lnSpc>
                <a:spcPct val="100000"/>
              </a:lnSpc>
              <a:spcBef>
                <a:spcPts val="0"/>
              </a:spcBef>
              <a:spcAft>
                <a:spcPts val="0"/>
              </a:spcAft>
              <a:buSzPts val="1400"/>
              <a:buNone/>
              <a:defRPr/>
            </a:lvl8pPr>
            <a:lvl9pPr marL="0" lvl="8" indent="0" algn="r">
              <a:lnSpc>
                <a:spcPct val="100000"/>
              </a:lnSpc>
              <a:spcBef>
                <a:spcPts val="0"/>
              </a:spcBef>
              <a:spcAft>
                <a:spcPts val="0"/>
              </a:spcAft>
              <a:buSzPts val="1400"/>
              <a:buNone/>
              <a:defRPr/>
            </a:lvl9pPr>
          </a:lstStyle>
          <a:p>
            <a:pPr marL="0" lvl="0" indent="0" algn="r" rtl="0">
              <a:spcBef>
                <a:spcPts val="0"/>
              </a:spcBef>
              <a:spcAft>
                <a:spcPts val="0"/>
              </a:spcAft>
              <a:buNone/>
            </a:pPr>
            <a:fld id="{00000000-1234-1234-1234-123412341234}" type="slidenum">
              <a:rPr lang="en-IN"/>
              <a:t>‹#›</a:t>
            </a:fld>
            <a:endParaRPr/>
          </a:p>
        </p:txBody>
      </p:sp>
      <p:sp>
        <p:nvSpPr>
          <p:cNvPr id="73" name="Google Shape;73;p96"/>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B081"/>
        </a:solidFill>
        <a:effectLst/>
      </p:bgPr>
    </p:bg>
    <p:spTree>
      <p:nvGrpSpPr>
        <p:cNvPr id="1" name="Shape 9"/>
        <p:cNvGrpSpPr/>
        <p:nvPr/>
      </p:nvGrpSpPr>
      <p:grpSpPr>
        <a:xfrm>
          <a:off x="0" y="0"/>
          <a:ext cx="0" cy="0"/>
          <a:chOff x="0" y="0"/>
          <a:chExt cx="0" cy="0"/>
        </a:xfrm>
      </p:grpSpPr>
      <p:pic>
        <p:nvPicPr>
          <p:cNvPr id="10" name="Google Shape;10;p84"/>
          <p:cNvPicPr preferRelativeResize="0"/>
          <p:nvPr/>
        </p:nvPicPr>
        <p:blipFill rotWithShape="1">
          <a:blip r:embed="rId14">
            <a:alphaModFix/>
          </a:blip>
          <a:srcRect/>
          <a:stretch/>
        </p:blipFill>
        <p:spPr>
          <a:xfrm>
            <a:off x="0" y="0"/>
            <a:ext cx="12208680" cy="6857640"/>
          </a:xfrm>
          <a:prstGeom prst="rect">
            <a:avLst/>
          </a:prstGeom>
          <a:noFill/>
          <a:ln>
            <a:noFill/>
          </a:ln>
        </p:spPr>
      </p:pic>
      <p:pic>
        <p:nvPicPr>
          <p:cNvPr id="11" name="Google Shape;11;p84"/>
          <p:cNvPicPr preferRelativeResize="0"/>
          <p:nvPr/>
        </p:nvPicPr>
        <p:blipFill rotWithShape="1">
          <a:blip r:embed="rId15">
            <a:alphaModFix/>
          </a:blip>
          <a:srcRect/>
          <a:stretch/>
        </p:blipFill>
        <p:spPr>
          <a:xfrm>
            <a:off x="0" y="0"/>
            <a:ext cx="12208680" cy="6857640"/>
          </a:xfrm>
          <a:prstGeom prst="rect">
            <a:avLst/>
          </a:prstGeom>
          <a:noFill/>
          <a:ln>
            <a:noFill/>
          </a:ln>
        </p:spPr>
      </p:pic>
      <p:sp>
        <p:nvSpPr>
          <p:cNvPr id="12" name="Google Shape;12;p84"/>
          <p:cNvSpPr txBox="1">
            <a:spLocks noGrp="1"/>
          </p:cNvSpPr>
          <p:nvPr>
            <p:ph type="title"/>
          </p:nvPr>
        </p:nvSpPr>
        <p:spPr>
          <a:xfrm>
            <a:off x="624240" y="1197000"/>
            <a:ext cx="10942920" cy="1082160"/>
          </a:xfrm>
          <a:prstGeom prst="rect">
            <a:avLst/>
          </a:prstGeom>
          <a:noFill/>
          <a:ln>
            <a:noFill/>
          </a:ln>
        </p:spPr>
        <p:txBody>
          <a:bodyPr spcFirstLastPara="1" wrap="square" lIns="90000" tIns="45000" rIns="90000" bIns="450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dt" idx="10"/>
          </p:nvPr>
        </p:nvSpPr>
        <p:spPr>
          <a:xfrm>
            <a:off x="609480" y="6245280"/>
            <a:ext cx="2844360" cy="4759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84"/>
          <p:cNvSpPr txBox="1">
            <a:spLocks noGrp="1"/>
          </p:cNvSpPr>
          <p:nvPr>
            <p:ph type="ftr" idx="11"/>
          </p:nvPr>
        </p:nvSpPr>
        <p:spPr>
          <a:xfrm>
            <a:off x="4165560" y="6245280"/>
            <a:ext cx="3860280" cy="47592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84"/>
          <p:cNvSpPr txBox="1">
            <a:spLocks noGrp="1"/>
          </p:cNvSpPr>
          <p:nvPr>
            <p:ph type="sldNum" idx="12"/>
          </p:nvPr>
        </p:nvSpPr>
        <p:spPr>
          <a:xfrm>
            <a:off x="8737560" y="6245280"/>
            <a:ext cx="2844360" cy="47592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latin typeface="Times New Roman"/>
              <a:ea typeface="Times New Roman"/>
              <a:cs typeface="Times New Roman"/>
              <a:sym typeface="Times New Roman"/>
            </a:endParaRPr>
          </a:p>
        </p:txBody>
      </p:sp>
      <p:sp>
        <p:nvSpPr>
          <p:cNvPr id="16" name="Google Shape;16;p8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3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geogebra.org/?lang=en" TargetMode="Externa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s://stellarium.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hyperlink" Target="https://marble.kde.org/" TargetMode="External"/><Relationship Id="rId5" Type="http://schemas.openxmlformats.org/officeDocument/2006/relationships/image" Target="../media/image8.png"/><Relationship Id="rId15" Type="http://schemas.openxmlformats.org/officeDocument/2006/relationships/image" Target="../media/image4.png"/><Relationship Id="rId10" Type="http://schemas.openxmlformats.org/officeDocument/2006/relationships/hyperlink" Target="http://jmol.sourceforge.net/" TargetMode="External"/><Relationship Id="rId4" Type="http://schemas.openxmlformats.org/officeDocument/2006/relationships/image" Target="../media/image7.png"/><Relationship Id="rId9" Type="http://schemas.openxmlformats.org/officeDocument/2006/relationships/hyperlink" Target="https://avogadro.cc/" TargetMode="External"/><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s://ciet.nic.in/pages.php?id=pmevidya&amp;ln=e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phet.colorado.edu/sims/html/balancing-chemical-equations/latest/balancing-chemical-equations_all.html"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5"/>
          <p:cNvSpPr txBox="1">
            <a:spLocks noGrp="1"/>
          </p:cNvSpPr>
          <p:nvPr>
            <p:ph type="title"/>
          </p:nvPr>
        </p:nvSpPr>
        <p:spPr>
          <a:xfrm>
            <a:off x="624250" y="741700"/>
            <a:ext cx="10942800" cy="1702500"/>
          </a:xfrm>
          <a:prstGeom prst="rect">
            <a:avLst/>
          </a:prstGeom>
          <a:noFill/>
          <a:ln>
            <a:noFill/>
          </a:ln>
        </p:spPr>
        <p:txBody>
          <a:bodyPr spcFirstLastPara="1" wrap="square" lIns="90000" tIns="45000" rIns="90000" bIns="45000" anchor="ctr" anchorCtr="0">
            <a:noAutofit/>
          </a:bodyPr>
          <a:lstStyle/>
          <a:p>
            <a:pPr marL="0" lvl="0" indent="0" algn="ctr" rtl="0">
              <a:lnSpc>
                <a:spcPct val="100000"/>
              </a:lnSpc>
              <a:spcBef>
                <a:spcPts val="0"/>
              </a:spcBef>
              <a:spcAft>
                <a:spcPts val="0"/>
              </a:spcAft>
              <a:buClr>
                <a:srgbClr val="FEFEFD"/>
              </a:buClr>
              <a:buSzPts val="3600"/>
              <a:buFont typeface="Arial"/>
              <a:buNone/>
            </a:pPr>
            <a:r>
              <a:rPr lang="en-IN" sz="3600" b="1" strike="noStrike">
                <a:solidFill>
                  <a:srgbClr val="FEFEFD"/>
                </a:solidFill>
                <a:latin typeface="Arial"/>
                <a:ea typeface="Arial"/>
                <a:cs typeface="Arial"/>
                <a:sym typeface="Arial"/>
              </a:rPr>
              <a:t>e-Content for Teaching and Learning of Science: Policy Recommendations, Concept, Need and Scope</a:t>
            </a:r>
            <a:endParaRPr sz="3600" b="0" strike="noStrike">
              <a:solidFill>
                <a:srgbClr val="000000"/>
              </a:solidFill>
              <a:latin typeface="Arial"/>
              <a:ea typeface="Arial"/>
              <a:cs typeface="Arial"/>
              <a:sym typeface="Arial"/>
            </a:endParaRPr>
          </a:p>
        </p:txBody>
      </p:sp>
      <p:sp>
        <p:nvSpPr>
          <p:cNvPr id="181" name="Google Shape;181;p45"/>
          <p:cNvSpPr txBox="1"/>
          <p:nvPr/>
        </p:nvSpPr>
        <p:spPr>
          <a:xfrm>
            <a:off x="2617121" y="5399701"/>
            <a:ext cx="74676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1" i="0" u="none" strike="noStrike" cap="none">
                <a:solidFill>
                  <a:srgbClr val="0070C0"/>
                </a:solidFill>
                <a:latin typeface="Arial"/>
                <a:ea typeface="Arial"/>
                <a:cs typeface="Arial"/>
                <a:sym typeface="Arial"/>
              </a:rPr>
              <a:t>                                     Prof. Shashi Prabha</a:t>
            </a:r>
            <a:endParaRPr/>
          </a:p>
          <a:p>
            <a:pPr marL="0" marR="0" lvl="0" indent="0" algn="l" rtl="0">
              <a:lnSpc>
                <a:spcPct val="100000"/>
              </a:lnSpc>
              <a:spcBef>
                <a:spcPts val="0"/>
              </a:spcBef>
              <a:spcAft>
                <a:spcPts val="0"/>
              </a:spcAft>
              <a:buNone/>
            </a:pPr>
            <a:r>
              <a:rPr lang="en-IN" sz="1400" b="1" i="0" u="none" strike="noStrike" cap="none">
                <a:solidFill>
                  <a:srgbClr val="0070C0"/>
                </a:solidFill>
                <a:latin typeface="Arial"/>
                <a:ea typeface="Arial"/>
                <a:cs typeface="Arial"/>
                <a:sym typeface="Arial"/>
              </a:rPr>
              <a:t>                              shashi.prabha@ciet.nic.in</a:t>
            </a:r>
            <a:endParaRPr/>
          </a:p>
          <a:p>
            <a:pPr marL="0" marR="0" lvl="1" indent="0" algn="l" rtl="0">
              <a:lnSpc>
                <a:spcPct val="100000"/>
              </a:lnSpc>
              <a:spcBef>
                <a:spcPts val="0"/>
              </a:spcBef>
              <a:spcAft>
                <a:spcPts val="0"/>
              </a:spcAft>
              <a:buNone/>
            </a:pPr>
            <a:r>
              <a:rPr lang="en-IN" sz="1400" b="1" i="0" u="none" strike="noStrike" cap="none">
                <a:solidFill>
                  <a:srgbClr val="000000"/>
                </a:solidFill>
                <a:latin typeface="Arial"/>
                <a:ea typeface="Arial"/>
                <a:cs typeface="Arial"/>
                <a:sym typeface="Arial"/>
              </a:rPr>
              <a:t>        </a:t>
            </a:r>
            <a:r>
              <a:rPr lang="en-IN" sz="1400" b="1" i="0" u="none" strike="noStrike" cap="none">
                <a:solidFill>
                  <a:srgbClr val="C00000"/>
                </a:solidFill>
                <a:latin typeface="Arial"/>
                <a:ea typeface="Arial"/>
                <a:cs typeface="Arial"/>
                <a:sym typeface="Arial"/>
              </a:rPr>
              <a:t>Central Institute of Educational Technology</a:t>
            </a:r>
            <a:endParaRPr sz="2400" b="0" i="0" u="none" strike="noStrike" cap="none">
              <a:solidFill>
                <a:srgbClr val="C00000"/>
              </a:solidFill>
              <a:latin typeface="Arial"/>
              <a:ea typeface="Arial"/>
              <a:cs typeface="Arial"/>
              <a:sym typeface="Arial"/>
            </a:endParaRPr>
          </a:p>
          <a:p>
            <a:pPr marL="0" marR="0" lvl="1" indent="0" algn="l" rtl="0">
              <a:lnSpc>
                <a:spcPct val="100000"/>
              </a:lnSpc>
              <a:spcBef>
                <a:spcPts val="0"/>
              </a:spcBef>
              <a:spcAft>
                <a:spcPts val="0"/>
              </a:spcAft>
              <a:buNone/>
            </a:pPr>
            <a:r>
              <a:rPr lang="en-IN" sz="1400" b="1" i="0" u="none" strike="noStrike" cap="none">
                <a:solidFill>
                  <a:srgbClr val="000000"/>
                </a:solidFill>
                <a:latin typeface="Arial"/>
                <a:ea typeface="Arial"/>
                <a:cs typeface="Arial"/>
                <a:sym typeface="Arial"/>
              </a:rPr>
              <a:t>National Council of Educational Research and Training</a:t>
            </a:r>
            <a:endParaRPr sz="2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r>
              <a:rPr lang="en-IN" sz="900" b="0" i="0" u="none" strike="noStrike" cap="none">
                <a:solidFill>
                  <a:srgbClr val="000000"/>
                </a:solidFill>
                <a:latin typeface="Arial"/>
                <a:ea typeface="Arial"/>
                <a:cs typeface="Arial"/>
                <a:sym typeface="Arial"/>
              </a:rPr>
              <a:t>14.</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2" name="Google Shape;182;p45" descr="C:\Users\VRanjan\Desktop\download.png"/>
          <p:cNvPicPr preferRelativeResize="0"/>
          <p:nvPr/>
        </p:nvPicPr>
        <p:blipFill rotWithShape="1">
          <a:blip r:embed="rId3">
            <a:alphaModFix/>
          </a:blip>
          <a:srcRect/>
          <a:stretch/>
        </p:blipFill>
        <p:spPr>
          <a:xfrm>
            <a:off x="7567448" y="5556388"/>
            <a:ext cx="528145" cy="7682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p:nvPr/>
        </p:nvSpPr>
        <p:spPr>
          <a:xfrm>
            <a:off x="902200" y="1142975"/>
            <a:ext cx="10957500" cy="52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i="0" u="none" strike="noStrike" cap="none">
                <a:solidFill>
                  <a:srgbClr val="000000"/>
                </a:solidFill>
              </a:rPr>
              <a:t>D</a:t>
            </a:r>
            <a:r>
              <a:rPr lang="en-IN" sz="2400" b="1" i="0" u="none" strike="noStrike" cap="none">
                <a:solidFill>
                  <a:srgbClr val="000000"/>
                </a:solidFill>
                <a:latin typeface="Calibri"/>
                <a:ea typeface="Calibri"/>
                <a:cs typeface="Calibri"/>
                <a:sym typeface="Calibri"/>
              </a:rPr>
              <a:t>ifferent kinds of questions suggest different kinds of scientific investigations.</a:t>
            </a:r>
            <a:endParaRPr b="1">
              <a:latin typeface="Calibri"/>
              <a:ea typeface="Calibri"/>
              <a:cs typeface="Calibri"/>
              <a:sym typeface="Calibri"/>
            </a:endParaRPr>
          </a:p>
          <a:p>
            <a:pPr marL="0" marR="0" lvl="0" indent="0" algn="l" rtl="0">
              <a:lnSpc>
                <a:spcPct val="100000"/>
              </a:lnSpc>
              <a:spcBef>
                <a:spcPts val="0"/>
              </a:spcBef>
              <a:spcAft>
                <a:spcPts val="0"/>
              </a:spcAft>
              <a:buNone/>
            </a:pP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   Some investigations involve </a:t>
            </a:r>
            <a:r>
              <a:rPr lang="en-IN" sz="2400" b="1" i="0" u="none" strike="noStrike" cap="none">
                <a:solidFill>
                  <a:srgbClr val="C00000"/>
                </a:solidFill>
                <a:latin typeface="Calibri"/>
                <a:ea typeface="Calibri"/>
                <a:cs typeface="Calibri"/>
                <a:sym typeface="Calibri"/>
              </a:rPr>
              <a:t>observing and describing</a:t>
            </a:r>
            <a:endParaRPr b="1">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rgbClr val="C00000"/>
                </a:solidFill>
                <a:latin typeface="Calibri"/>
                <a:ea typeface="Calibri"/>
                <a:cs typeface="Calibri"/>
                <a:sym typeface="Calibri"/>
              </a:rPr>
              <a:t>   objects, organisms, or events;</a:t>
            </a: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   Some involve </a:t>
            </a:r>
            <a:r>
              <a:rPr lang="en-IN" sz="2400" b="1" i="0" u="none" strike="noStrike" cap="none">
                <a:solidFill>
                  <a:srgbClr val="C00000"/>
                </a:solidFill>
                <a:latin typeface="Calibri"/>
                <a:ea typeface="Calibri"/>
                <a:cs typeface="Calibri"/>
                <a:sym typeface="Calibri"/>
              </a:rPr>
              <a:t>collecting specimens; </a:t>
            </a: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experiments; </a:t>
            </a: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seeking more information; </a:t>
            </a: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discovery of new objects;</a:t>
            </a:r>
            <a:endParaRPr sz="2400" b="1" i="0" u="none" strike="noStrike" cap="none">
              <a:solidFill>
                <a:srgbClr val="000000"/>
              </a:solidFill>
              <a:latin typeface="Calibri"/>
              <a:ea typeface="Calibri"/>
              <a:cs typeface="Calibri"/>
              <a:sym typeface="Calibri"/>
            </a:endParaRPr>
          </a:p>
          <a:p>
            <a:pPr marL="0" marR="0" lvl="0" indent="-152400" algn="l" rtl="0">
              <a:lnSpc>
                <a:spcPct val="10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making models.</a:t>
            </a:r>
            <a:endParaRPr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rgbClr val="000000"/>
                </a:solidFill>
                <a:latin typeface="Calibri"/>
                <a:ea typeface="Calibri"/>
                <a:cs typeface="Calibri"/>
                <a:sym typeface="Calibri"/>
              </a:rPr>
              <a:t>An  investigation may suggest additional questions that, when answered, may lead to a better explanation.</a:t>
            </a:r>
            <a:endParaRPr sz="2400" b="1" i="0" u="none" strike="noStrike" cap="none">
              <a:solidFill>
                <a:srgbClr val="C00000"/>
              </a:solidFill>
              <a:latin typeface="Calibri"/>
              <a:ea typeface="Calibri"/>
              <a:cs typeface="Calibri"/>
              <a:sym typeface="Calibri"/>
            </a:endParaRPr>
          </a:p>
        </p:txBody>
      </p:sp>
      <p:sp>
        <p:nvSpPr>
          <p:cNvPr id="261" name="Google Shape;261;p50"/>
          <p:cNvSpPr txBox="1"/>
          <p:nvPr/>
        </p:nvSpPr>
        <p:spPr>
          <a:xfrm>
            <a:off x="330200" y="0"/>
            <a:ext cx="119259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Scientific investigations</a:t>
            </a:r>
            <a:r>
              <a:rPr lang="en-IN" sz="2400" b="1" i="0" u="none" strike="noStrike" cap="none">
                <a:solidFill>
                  <a:schemeClr val="lt1"/>
                </a:solidFill>
                <a:latin typeface="Arial"/>
                <a:ea typeface="Arial"/>
                <a:cs typeface="Arial"/>
                <a:sym typeface="Arial"/>
              </a:rPr>
              <a:t> </a:t>
            </a:r>
            <a:endParaRPr>
              <a:solidFill>
                <a:schemeClr val="lt1"/>
              </a:solidFill>
            </a:endParaRPr>
          </a:p>
        </p:txBody>
      </p:sp>
      <p:pic>
        <p:nvPicPr>
          <p:cNvPr id="262" name="Google Shape;262;p50"/>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4"/>
          <p:cNvSpPr txBox="1"/>
          <p:nvPr/>
        </p:nvSpPr>
        <p:spPr>
          <a:xfrm>
            <a:off x="0"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Why use e-content in Science </a:t>
            </a:r>
            <a:endParaRPr>
              <a:solidFill>
                <a:schemeClr val="lt1"/>
              </a:solidFill>
            </a:endParaRPr>
          </a:p>
        </p:txBody>
      </p:sp>
      <p:sp>
        <p:nvSpPr>
          <p:cNvPr id="268" name="Google Shape;268;p54"/>
          <p:cNvSpPr txBox="1"/>
          <p:nvPr/>
        </p:nvSpPr>
        <p:spPr>
          <a:xfrm>
            <a:off x="757850" y="1158575"/>
            <a:ext cx="11128800" cy="4956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Reduces teachers’ workload</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Personalised</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Motivating</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Flexibility</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Multisensory</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Generates interest</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Simplify abstract ideas</a:t>
            </a:r>
            <a:endParaRPr sz="24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inquiry skills of science</a:t>
            </a:r>
            <a:endParaRPr sz="24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Saves time</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self-learning skills</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Innovative </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creativity</a:t>
            </a:r>
            <a:endParaRPr>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54"/>
          <p:cNvSpPr txBox="1"/>
          <p:nvPr/>
        </p:nvSpPr>
        <p:spPr>
          <a:xfrm>
            <a:off x="5974776" y="1158586"/>
            <a:ext cx="45528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Creative  learning-teaching </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self-learning skills</a:t>
            </a:r>
            <a:endParaRPr sz="24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Inclusive</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Dynamic learning-teaching </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Learner centred</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Easy communication</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Accessible</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Collaborative</a:t>
            </a:r>
            <a:endParaRPr>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Opportunity to develop own </a:t>
            </a:r>
            <a:endParaRPr>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rgbClr val="000000"/>
                </a:solidFill>
                <a:latin typeface="Calibri"/>
                <a:ea typeface="Calibri"/>
                <a:cs typeface="Calibri"/>
                <a:sym typeface="Calibri"/>
              </a:rPr>
              <a:t>    learning-teaching materials</a:t>
            </a:r>
            <a:endParaRPr>
              <a:latin typeface="Calibri"/>
              <a:ea typeface="Calibri"/>
              <a:cs typeface="Calibri"/>
              <a:sym typeface="Calibri"/>
            </a:endParaRPr>
          </a:p>
        </p:txBody>
      </p:sp>
      <p:pic>
        <p:nvPicPr>
          <p:cNvPr id="270" name="Google Shape;270;p54"/>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p:nvPr/>
        </p:nvSpPr>
        <p:spPr>
          <a:xfrm>
            <a:off x="0"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Why use e-</a:t>
            </a:r>
            <a:r>
              <a:rPr lang="en-IN" sz="3200" b="1">
                <a:solidFill>
                  <a:schemeClr val="lt1"/>
                </a:solidFill>
              </a:rPr>
              <a:t>C</a:t>
            </a:r>
            <a:r>
              <a:rPr lang="en-IN" sz="3200" b="1" i="0" u="none" strike="noStrike" cap="none">
                <a:solidFill>
                  <a:schemeClr val="lt1"/>
                </a:solidFill>
                <a:latin typeface="Arial"/>
                <a:ea typeface="Arial"/>
                <a:cs typeface="Arial"/>
                <a:sym typeface="Arial"/>
              </a:rPr>
              <a:t>ontent in Science </a:t>
            </a:r>
            <a:endParaRPr>
              <a:solidFill>
                <a:schemeClr val="lt1"/>
              </a:solidFill>
            </a:endParaRPr>
          </a:p>
        </p:txBody>
      </p:sp>
      <p:sp>
        <p:nvSpPr>
          <p:cNvPr id="276" name="Google Shape;276;p53"/>
          <p:cNvSpPr txBox="1"/>
          <p:nvPr/>
        </p:nvSpPr>
        <p:spPr>
          <a:xfrm>
            <a:off x="727378" y="1179375"/>
            <a:ext cx="11345700" cy="3632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More time to reflect on data,making predictions, making interpretation</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Can focus on underlying scientific concepts</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Can analyse abstract,complex and microscopic phenomena</a:t>
            </a:r>
            <a:endParaRPr sz="2400" b="1"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 investigative and interpretative skills</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problem solving,critical thinking and conceptual understanding</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Develops skills of modelling and hypothesising </a:t>
            </a:r>
            <a:endParaRPr>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7" name="Google Shape;277;p53"/>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6"/>
          <p:cNvSpPr txBox="1"/>
          <p:nvPr/>
        </p:nvSpPr>
        <p:spPr>
          <a:xfrm>
            <a:off x="254000" y="15325"/>
            <a:ext cx="120174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a:solidFill>
                  <a:schemeClr val="lt1"/>
                </a:solidFill>
                <a:latin typeface="Calibri"/>
                <a:ea typeface="Calibri"/>
                <a:cs typeface="Calibri"/>
                <a:sym typeface="Calibri"/>
              </a:rPr>
              <a:t>e</a:t>
            </a:r>
            <a:r>
              <a:rPr lang="en-IN" sz="3200" b="1" i="0" u="none" strike="noStrike" cap="none">
                <a:solidFill>
                  <a:schemeClr val="lt1"/>
                </a:solidFill>
                <a:latin typeface="Calibri"/>
                <a:ea typeface="Calibri"/>
                <a:cs typeface="Calibri"/>
                <a:sym typeface="Calibri"/>
              </a:rPr>
              <a:t>-</a:t>
            </a:r>
            <a:r>
              <a:rPr lang="en-IN" sz="3200" b="1">
                <a:solidFill>
                  <a:schemeClr val="lt1"/>
                </a:solidFill>
                <a:latin typeface="Calibri"/>
                <a:ea typeface="Calibri"/>
                <a:cs typeface="Calibri"/>
                <a:sym typeface="Calibri"/>
              </a:rPr>
              <a:t>C</a:t>
            </a:r>
            <a:r>
              <a:rPr lang="en-IN" sz="3200" b="1" i="0" u="none" strike="noStrike" cap="none">
                <a:solidFill>
                  <a:schemeClr val="lt1"/>
                </a:solidFill>
                <a:latin typeface="Calibri"/>
                <a:ea typeface="Calibri"/>
                <a:cs typeface="Calibri"/>
                <a:sym typeface="Calibri"/>
              </a:rPr>
              <a:t>ontent  can be ….</a:t>
            </a:r>
            <a:r>
              <a:rPr lang="en-IN" sz="2400" b="1" i="0" u="none" strike="noStrike" cap="none">
                <a:solidFill>
                  <a:schemeClr val="lt1"/>
                </a:solidFill>
                <a:latin typeface="Calibri"/>
                <a:ea typeface="Calibri"/>
                <a:cs typeface="Calibri"/>
                <a:sym typeface="Calibri"/>
              </a:rPr>
              <a:t>  </a:t>
            </a:r>
            <a:endParaRPr/>
          </a:p>
        </p:txBody>
      </p:sp>
      <p:sp>
        <p:nvSpPr>
          <p:cNvPr id="283" name="Google Shape;283;p56"/>
          <p:cNvSpPr/>
          <p:nvPr/>
        </p:nvSpPr>
        <p:spPr>
          <a:xfrm>
            <a:off x="2156925" y="1465123"/>
            <a:ext cx="33945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Informative </a:t>
            </a:r>
            <a:endParaRPr sz="2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4" name="Google Shape;284;p56"/>
          <p:cNvSpPr/>
          <p:nvPr/>
        </p:nvSpPr>
        <p:spPr>
          <a:xfrm>
            <a:off x="3381126" y="2317451"/>
            <a:ext cx="26562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Experiential</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5" name="Google Shape;285;p56"/>
          <p:cNvSpPr/>
          <p:nvPr/>
        </p:nvSpPr>
        <p:spPr>
          <a:xfrm>
            <a:off x="5264346" y="3139326"/>
            <a:ext cx="27201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Communicative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6" name="Google Shape;286;p56"/>
          <p:cNvSpPr/>
          <p:nvPr/>
        </p:nvSpPr>
        <p:spPr>
          <a:xfrm>
            <a:off x="6490340" y="3987689"/>
            <a:ext cx="25800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Constructive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87" name="Google Shape;287;p56"/>
          <p:cNvPicPr preferRelativeResize="0"/>
          <p:nvPr/>
        </p:nvPicPr>
        <p:blipFill rotWithShape="1">
          <a:blip r:embed="rId3">
            <a:alphaModFix/>
          </a:blip>
          <a:srcRect/>
          <a:stretch/>
        </p:blipFill>
        <p:spPr>
          <a:xfrm>
            <a:off x="25400" y="0"/>
            <a:ext cx="330200"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g1e8080d8a85_1_21" descr="shutterstock_76924972.jpg"/>
          <p:cNvPicPr preferRelativeResize="0"/>
          <p:nvPr/>
        </p:nvPicPr>
        <p:blipFill rotWithShape="1">
          <a:blip r:embed="rId3">
            <a:alphaModFix/>
          </a:blip>
          <a:srcRect l="8411" t="5161" r="9039" b="6608"/>
          <a:stretch/>
        </p:blipFill>
        <p:spPr>
          <a:xfrm>
            <a:off x="2720975" y="233476"/>
            <a:ext cx="7947025" cy="6647196"/>
          </a:xfrm>
          <a:prstGeom prst="rect">
            <a:avLst/>
          </a:prstGeom>
          <a:noFill/>
          <a:ln>
            <a:noFill/>
          </a:ln>
        </p:spPr>
      </p:pic>
      <p:sp>
        <p:nvSpPr>
          <p:cNvPr id="294" name="Google Shape;294;g1e8080d8a85_1_21"/>
          <p:cNvSpPr/>
          <p:nvPr/>
        </p:nvSpPr>
        <p:spPr>
          <a:xfrm>
            <a:off x="6126149" y="1719275"/>
            <a:ext cx="1395300" cy="11334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a:solidFill>
                  <a:schemeClr val="dk1"/>
                </a:solidFill>
                <a:latin typeface="Calibri"/>
                <a:ea typeface="Calibri"/>
                <a:cs typeface="Calibri"/>
                <a:sym typeface="Calibri"/>
              </a:rPr>
              <a:t>Augmented</a:t>
            </a:r>
            <a:r>
              <a:rPr lang="en-IN" sz="1800" b="0" i="0" u="none" strike="noStrike" cap="none">
                <a:solidFill>
                  <a:schemeClr val="dk1"/>
                </a:solidFill>
                <a:latin typeface="Calibri"/>
                <a:ea typeface="Calibri"/>
                <a:cs typeface="Calibri"/>
                <a:sym typeface="Calibri"/>
              </a:rPr>
              <a:t> Reality</a:t>
            </a:r>
            <a:endParaRPr sz="1800" b="0" i="0" u="none" strike="noStrike" cap="none">
              <a:solidFill>
                <a:schemeClr val="dk1"/>
              </a:solidFill>
              <a:latin typeface="Calibri"/>
              <a:ea typeface="Calibri"/>
              <a:cs typeface="Calibri"/>
              <a:sym typeface="Calibri"/>
            </a:endParaRPr>
          </a:p>
        </p:txBody>
      </p:sp>
      <p:sp>
        <p:nvSpPr>
          <p:cNvPr id="295" name="Google Shape;295;g1e8080d8a85_1_21"/>
          <p:cNvSpPr/>
          <p:nvPr/>
        </p:nvSpPr>
        <p:spPr>
          <a:xfrm>
            <a:off x="7597775" y="4941889"/>
            <a:ext cx="1263600" cy="11319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IN" sz="2200" i="0" u="none" strike="noStrike" cap="none">
                <a:solidFill>
                  <a:schemeClr val="dk1"/>
                </a:solidFill>
                <a:latin typeface="Calibri"/>
                <a:ea typeface="Calibri"/>
                <a:cs typeface="Calibri"/>
                <a:sym typeface="Calibri"/>
              </a:rPr>
              <a:t>Form</a:t>
            </a:r>
            <a:endParaRPr sz="2200" i="0" u="none" strike="noStrike" cap="none">
              <a:solidFill>
                <a:schemeClr val="dk1"/>
              </a:solidFill>
              <a:latin typeface="Calibri"/>
              <a:ea typeface="Calibri"/>
              <a:cs typeface="Calibri"/>
              <a:sym typeface="Calibri"/>
            </a:endParaRPr>
          </a:p>
        </p:txBody>
      </p:sp>
      <p:sp>
        <p:nvSpPr>
          <p:cNvPr id="296" name="Google Shape;296;g1e8080d8a85_1_21"/>
          <p:cNvSpPr/>
          <p:nvPr/>
        </p:nvSpPr>
        <p:spPr>
          <a:xfrm>
            <a:off x="9220201" y="4953000"/>
            <a:ext cx="1262100" cy="11319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7" name="Google Shape;297;g1e8080d8a85_1_21"/>
          <p:cNvSpPr/>
          <p:nvPr/>
        </p:nvSpPr>
        <p:spPr>
          <a:xfrm>
            <a:off x="3287713" y="1643064"/>
            <a:ext cx="1262100" cy="11001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Simulation</a:t>
            </a:r>
            <a:endParaRPr sz="1800" b="0" i="0" u="none" strike="noStrike" cap="none">
              <a:solidFill>
                <a:schemeClr val="dk1"/>
              </a:solidFill>
              <a:latin typeface="Calibri"/>
              <a:ea typeface="Calibri"/>
              <a:cs typeface="Calibri"/>
              <a:sym typeface="Calibri"/>
            </a:endParaRPr>
          </a:p>
        </p:txBody>
      </p:sp>
      <p:sp>
        <p:nvSpPr>
          <p:cNvPr id="298" name="Google Shape;298;g1e8080d8a85_1_21"/>
          <p:cNvSpPr/>
          <p:nvPr/>
        </p:nvSpPr>
        <p:spPr>
          <a:xfrm>
            <a:off x="4648201" y="674689"/>
            <a:ext cx="1262100" cy="11319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1" i="0" u="none" strike="noStrike" cap="none">
                <a:solidFill>
                  <a:schemeClr val="dk1"/>
                </a:solidFill>
                <a:latin typeface="Calibri"/>
                <a:ea typeface="Calibri"/>
                <a:cs typeface="Calibri"/>
                <a:sym typeface="Calibri"/>
              </a:rPr>
              <a:t>Audio</a:t>
            </a:r>
            <a:endParaRPr sz="1800" b="1" i="0" u="none" strike="noStrike" cap="none">
              <a:solidFill>
                <a:schemeClr val="dk1"/>
              </a:solidFill>
              <a:latin typeface="Calibri"/>
              <a:ea typeface="Calibri"/>
              <a:cs typeface="Calibri"/>
              <a:sym typeface="Calibri"/>
            </a:endParaRPr>
          </a:p>
        </p:txBody>
      </p:sp>
      <p:sp>
        <p:nvSpPr>
          <p:cNvPr id="299" name="Google Shape;299;g1e8080d8a85_1_21"/>
          <p:cNvSpPr/>
          <p:nvPr/>
        </p:nvSpPr>
        <p:spPr>
          <a:xfrm>
            <a:off x="4757738" y="1470025"/>
            <a:ext cx="1308000" cy="1131900"/>
          </a:xfrm>
          <a:prstGeom prst="rect">
            <a:avLst/>
          </a:prstGeom>
          <a:solidFill>
            <a:srgbClr val="FF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000" b="1" i="0" u="none" strike="noStrike" cap="none">
                <a:solidFill>
                  <a:schemeClr val="dk1"/>
                </a:solidFill>
                <a:latin typeface="Calibri"/>
                <a:ea typeface="Calibri"/>
                <a:cs typeface="Calibri"/>
                <a:sym typeface="Calibri"/>
              </a:rPr>
              <a:t>Animation</a:t>
            </a:r>
            <a:endParaRPr sz="2000" b="1" i="0" u="none" strike="noStrike" cap="none">
              <a:solidFill>
                <a:schemeClr val="dk1"/>
              </a:solidFill>
              <a:latin typeface="Calibri"/>
              <a:ea typeface="Calibri"/>
              <a:cs typeface="Calibri"/>
              <a:sym typeface="Calibri"/>
            </a:endParaRPr>
          </a:p>
        </p:txBody>
      </p:sp>
      <p:sp>
        <p:nvSpPr>
          <p:cNvPr id="300" name="Google Shape;300;g1e8080d8a85_1_21"/>
          <p:cNvSpPr/>
          <p:nvPr/>
        </p:nvSpPr>
        <p:spPr>
          <a:xfrm>
            <a:off x="6194426" y="4964114"/>
            <a:ext cx="12621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Checklist</a:t>
            </a:r>
            <a:endParaRPr sz="2200" b="0" i="0" u="none" strike="noStrike" cap="none">
              <a:solidFill>
                <a:schemeClr val="dk1"/>
              </a:solidFill>
              <a:latin typeface="Calibri"/>
              <a:ea typeface="Calibri"/>
              <a:cs typeface="Calibri"/>
              <a:sym typeface="Calibri"/>
            </a:endParaRPr>
          </a:p>
        </p:txBody>
      </p:sp>
      <p:sp>
        <p:nvSpPr>
          <p:cNvPr id="301" name="Google Shape;301;g1e8080d8a85_1_21"/>
          <p:cNvSpPr/>
          <p:nvPr/>
        </p:nvSpPr>
        <p:spPr>
          <a:xfrm>
            <a:off x="3146426" y="795339"/>
            <a:ext cx="1262100" cy="1131900"/>
          </a:xfrm>
          <a:prstGeom prst="rect">
            <a:avLst/>
          </a:prstGeom>
          <a:solidFill>
            <a:srgbClr val="FABF8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i="0" u="none" strike="noStrike" cap="none">
                <a:solidFill>
                  <a:schemeClr val="dk1"/>
                </a:solidFill>
                <a:latin typeface="Calibri"/>
                <a:ea typeface="Calibri"/>
                <a:cs typeface="Calibri"/>
                <a:sym typeface="Calibri"/>
              </a:rPr>
              <a:t>Text</a:t>
            </a:r>
            <a:endParaRPr sz="2200" i="0" u="none" strike="noStrike" cap="none">
              <a:solidFill>
                <a:schemeClr val="dk1"/>
              </a:solidFill>
              <a:latin typeface="Calibri"/>
              <a:ea typeface="Calibri"/>
              <a:cs typeface="Calibri"/>
              <a:sym typeface="Calibri"/>
            </a:endParaRPr>
          </a:p>
        </p:txBody>
      </p:sp>
      <p:sp>
        <p:nvSpPr>
          <p:cNvPr id="302" name="Google Shape;302;g1e8080d8a85_1_21"/>
          <p:cNvSpPr/>
          <p:nvPr/>
        </p:nvSpPr>
        <p:spPr>
          <a:xfrm>
            <a:off x="5813426" y="3700464"/>
            <a:ext cx="1262100" cy="1133400"/>
          </a:xfrm>
          <a:prstGeom prst="rect">
            <a:avLst/>
          </a:prstGeom>
          <a:solidFill>
            <a:srgbClr val="FF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Film</a:t>
            </a:r>
            <a:endParaRPr sz="1800" b="0" i="0" u="none" strike="noStrike" cap="none">
              <a:solidFill>
                <a:schemeClr val="dk1"/>
              </a:solidFill>
              <a:latin typeface="Calibri"/>
              <a:ea typeface="Calibri"/>
              <a:cs typeface="Calibri"/>
              <a:sym typeface="Calibri"/>
            </a:endParaRPr>
          </a:p>
        </p:txBody>
      </p:sp>
      <p:sp>
        <p:nvSpPr>
          <p:cNvPr id="303" name="Google Shape;303;g1e8080d8a85_1_21"/>
          <p:cNvSpPr/>
          <p:nvPr/>
        </p:nvSpPr>
        <p:spPr>
          <a:xfrm>
            <a:off x="6618288" y="2754314"/>
            <a:ext cx="1263600" cy="11319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Virtual Experiments </a:t>
            </a:r>
            <a:endParaRPr sz="1800" b="0" i="0" u="none" strike="noStrike" cap="none">
              <a:solidFill>
                <a:schemeClr val="dk1"/>
              </a:solidFill>
              <a:latin typeface="Calibri"/>
              <a:ea typeface="Calibri"/>
              <a:cs typeface="Calibri"/>
              <a:sym typeface="Calibri"/>
            </a:endParaRPr>
          </a:p>
        </p:txBody>
      </p:sp>
      <p:sp>
        <p:nvSpPr>
          <p:cNvPr id="304" name="Google Shape;304;g1e8080d8a85_1_21"/>
          <p:cNvSpPr/>
          <p:nvPr/>
        </p:nvSpPr>
        <p:spPr>
          <a:xfrm>
            <a:off x="4681538" y="4941889"/>
            <a:ext cx="1262100" cy="1131900"/>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5" name="Google Shape;305;g1e8080d8a85_1_21"/>
          <p:cNvSpPr/>
          <p:nvPr/>
        </p:nvSpPr>
        <p:spPr>
          <a:xfrm>
            <a:off x="4757738" y="2678114"/>
            <a:ext cx="1262100" cy="1131900"/>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Poster</a:t>
            </a:r>
            <a:endParaRPr sz="2200" b="0" i="0" u="none" strike="noStrike" cap="none">
              <a:solidFill>
                <a:schemeClr val="dk1"/>
              </a:solidFill>
              <a:latin typeface="Calibri"/>
              <a:ea typeface="Calibri"/>
              <a:cs typeface="Calibri"/>
              <a:sym typeface="Calibri"/>
            </a:endParaRPr>
          </a:p>
        </p:txBody>
      </p:sp>
      <p:sp>
        <p:nvSpPr>
          <p:cNvPr id="306" name="Google Shape;306;g1e8080d8a85_1_21"/>
          <p:cNvSpPr/>
          <p:nvPr/>
        </p:nvSpPr>
        <p:spPr>
          <a:xfrm>
            <a:off x="9186863" y="3679825"/>
            <a:ext cx="1263600" cy="11319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7" name="Google Shape;307;g1e8080d8a85_1_21"/>
          <p:cNvSpPr/>
          <p:nvPr/>
        </p:nvSpPr>
        <p:spPr>
          <a:xfrm>
            <a:off x="7510463" y="652464"/>
            <a:ext cx="1325700" cy="1133400"/>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Picture</a:t>
            </a:r>
            <a:endParaRPr sz="2200" b="0" i="0" u="none" strike="noStrike" cap="none">
              <a:solidFill>
                <a:schemeClr val="dk1"/>
              </a:solidFill>
              <a:latin typeface="Calibri"/>
              <a:ea typeface="Calibri"/>
              <a:cs typeface="Calibri"/>
              <a:sym typeface="Calibri"/>
            </a:endParaRPr>
          </a:p>
        </p:txBody>
      </p:sp>
      <p:sp>
        <p:nvSpPr>
          <p:cNvPr id="308" name="Google Shape;308;g1e8080d8a85_1_21"/>
          <p:cNvSpPr/>
          <p:nvPr/>
        </p:nvSpPr>
        <p:spPr>
          <a:xfrm>
            <a:off x="7521576" y="3635375"/>
            <a:ext cx="1325700" cy="11319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IN" sz="1700" b="0" i="0" u="none" strike="noStrike" cap="none">
                <a:solidFill>
                  <a:schemeClr val="dk1"/>
                </a:solidFill>
                <a:latin typeface="Calibri"/>
                <a:ea typeface="Calibri"/>
                <a:cs typeface="Calibri"/>
                <a:sym typeface="Calibri"/>
              </a:rPr>
              <a:t>Word press</a:t>
            </a:r>
            <a:endParaRPr sz="1700" b="0" i="0" u="none" strike="noStrike" cap="none">
              <a:solidFill>
                <a:schemeClr val="dk1"/>
              </a:solidFill>
              <a:latin typeface="Calibri"/>
              <a:ea typeface="Calibri"/>
              <a:cs typeface="Calibri"/>
              <a:sym typeface="Calibri"/>
            </a:endParaRPr>
          </a:p>
        </p:txBody>
      </p:sp>
      <p:sp>
        <p:nvSpPr>
          <p:cNvPr id="309" name="Google Shape;309;g1e8080d8a85_1_21"/>
          <p:cNvSpPr/>
          <p:nvPr/>
        </p:nvSpPr>
        <p:spPr>
          <a:xfrm>
            <a:off x="7608888" y="1730375"/>
            <a:ext cx="12636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Virtual Reality</a:t>
            </a:r>
            <a:endParaRPr sz="2200" b="0" i="0" u="none" strike="noStrike" cap="none">
              <a:solidFill>
                <a:schemeClr val="dk1"/>
              </a:solidFill>
              <a:latin typeface="Calibri"/>
              <a:ea typeface="Calibri"/>
              <a:cs typeface="Calibri"/>
              <a:sym typeface="Calibri"/>
            </a:endParaRPr>
          </a:p>
        </p:txBody>
      </p:sp>
      <p:sp>
        <p:nvSpPr>
          <p:cNvPr id="310" name="Google Shape;310;g1e8080d8a85_1_21"/>
          <p:cNvSpPr/>
          <p:nvPr/>
        </p:nvSpPr>
        <p:spPr>
          <a:xfrm>
            <a:off x="3167063" y="4953000"/>
            <a:ext cx="12636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e-book</a:t>
            </a:r>
            <a:endParaRPr sz="2000" b="0" i="0" u="none" strike="noStrike" cap="none">
              <a:solidFill>
                <a:schemeClr val="dk1"/>
              </a:solidFill>
              <a:latin typeface="Calibri"/>
              <a:ea typeface="Calibri"/>
              <a:cs typeface="Calibri"/>
              <a:sym typeface="Calibri"/>
            </a:endParaRPr>
          </a:p>
        </p:txBody>
      </p:sp>
      <p:sp>
        <p:nvSpPr>
          <p:cNvPr id="311" name="Google Shape;311;g1e8080d8a85_1_21"/>
          <p:cNvSpPr/>
          <p:nvPr/>
        </p:nvSpPr>
        <p:spPr>
          <a:xfrm>
            <a:off x="3211513" y="3222625"/>
            <a:ext cx="12621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Blog </a:t>
            </a:r>
            <a:endParaRPr sz="2200" b="0" i="0" u="none" strike="noStrike" cap="none">
              <a:solidFill>
                <a:schemeClr val="dk1"/>
              </a:solidFill>
              <a:latin typeface="Calibri"/>
              <a:ea typeface="Calibri"/>
              <a:cs typeface="Calibri"/>
              <a:sym typeface="Calibri"/>
            </a:endParaRPr>
          </a:p>
        </p:txBody>
      </p:sp>
      <p:sp>
        <p:nvSpPr>
          <p:cNvPr id="312" name="Google Shape;312;g1e8080d8a85_1_21"/>
          <p:cNvSpPr/>
          <p:nvPr/>
        </p:nvSpPr>
        <p:spPr>
          <a:xfrm>
            <a:off x="4191001" y="3984625"/>
            <a:ext cx="1262100" cy="11319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Game </a:t>
            </a:r>
            <a:endParaRPr sz="1800" b="0" i="0" u="none" strike="noStrike" cap="none">
              <a:solidFill>
                <a:schemeClr val="dk1"/>
              </a:solidFill>
              <a:latin typeface="Calibri"/>
              <a:ea typeface="Calibri"/>
              <a:cs typeface="Calibri"/>
              <a:sym typeface="Calibri"/>
            </a:endParaRPr>
          </a:p>
        </p:txBody>
      </p:sp>
      <p:sp>
        <p:nvSpPr>
          <p:cNvPr id="313" name="Google Shape;313;g1e8080d8a85_1_21"/>
          <p:cNvSpPr txBox="1"/>
          <p:nvPr/>
        </p:nvSpPr>
        <p:spPr>
          <a:xfrm>
            <a:off x="9813926" y="6126164"/>
            <a:ext cx="473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314" name="Google Shape;314;g1e8080d8a85_1_21"/>
          <p:cNvSpPr/>
          <p:nvPr/>
        </p:nvSpPr>
        <p:spPr>
          <a:xfrm>
            <a:off x="6238876" y="893756"/>
            <a:ext cx="1263600" cy="892200"/>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IN" sz="2400" i="0" u="none" strike="noStrike" cap="none">
                <a:solidFill>
                  <a:schemeClr val="dk1"/>
                </a:solidFill>
                <a:latin typeface="Calibri"/>
                <a:ea typeface="Calibri"/>
                <a:cs typeface="Calibri"/>
                <a:sym typeface="Calibri"/>
              </a:rPr>
              <a:t>Video</a:t>
            </a:r>
            <a:endParaRPr sz="2400" i="0" u="none" strike="noStrike" cap="none">
              <a:solidFill>
                <a:schemeClr val="dk1"/>
              </a:solidFill>
              <a:latin typeface="Calibri"/>
              <a:ea typeface="Calibri"/>
              <a:cs typeface="Calibri"/>
              <a:sym typeface="Calibri"/>
            </a:endParaRPr>
          </a:p>
        </p:txBody>
      </p:sp>
      <p:sp>
        <p:nvSpPr>
          <p:cNvPr id="315" name="Google Shape;315;g1e8080d8a85_1_21"/>
          <p:cNvSpPr/>
          <p:nvPr/>
        </p:nvSpPr>
        <p:spPr>
          <a:xfrm>
            <a:off x="8415338" y="2693133"/>
            <a:ext cx="14967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Quizzes</a:t>
            </a:r>
            <a:endParaRPr sz="2200" b="0" i="0" u="none" strike="noStrike" cap="none">
              <a:solidFill>
                <a:schemeClr val="dk1"/>
              </a:solidFill>
              <a:latin typeface="Calibri"/>
              <a:ea typeface="Calibri"/>
              <a:cs typeface="Calibri"/>
              <a:sym typeface="Calibri"/>
            </a:endParaRPr>
          </a:p>
        </p:txBody>
      </p:sp>
      <p:sp>
        <p:nvSpPr>
          <p:cNvPr id="316" name="Google Shape;316;g1e8080d8a85_1_21"/>
          <p:cNvSpPr/>
          <p:nvPr/>
        </p:nvSpPr>
        <p:spPr>
          <a:xfrm>
            <a:off x="8693677" y="584191"/>
            <a:ext cx="1071000" cy="1131900"/>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a:solidFill>
                  <a:schemeClr val="dk1"/>
                </a:solidFill>
                <a:latin typeface="Calibri"/>
                <a:ea typeface="Calibri"/>
                <a:cs typeface="Calibri"/>
                <a:sym typeface="Calibri"/>
              </a:rPr>
              <a:t>Graphics</a:t>
            </a:r>
            <a:endParaRPr sz="2200" b="0" i="0" u="none" strike="noStrike" cap="none">
              <a:solidFill>
                <a:schemeClr val="dk1"/>
              </a:solidFill>
              <a:latin typeface="Calibri"/>
              <a:ea typeface="Calibri"/>
              <a:cs typeface="Calibri"/>
              <a:sym typeface="Calibri"/>
            </a:endParaRPr>
          </a:p>
        </p:txBody>
      </p:sp>
      <p:sp>
        <p:nvSpPr>
          <p:cNvPr id="317" name="Google Shape;317;g1e8080d8a85_1_21"/>
          <p:cNvSpPr/>
          <p:nvPr/>
        </p:nvSpPr>
        <p:spPr>
          <a:xfrm>
            <a:off x="8846077" y="1645513"/>
            <a:ext cx="1071000" cy="1131900"/>
          </a:xfrm>
          <a:prstGeom prst="rect">
            <a:avLst/>
          </a:prstGeom>
          <a:solidFill>
            <a:srgbClr val="CCCC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Infographics </a:t>
            </a:r>
            <a:endParaRPr sz="2200" b="0" i="0" u="none" strike="noStrike" cap="none">
              <a:solidFill>
                <a:schemeClr val="dk1"/>
              </a:solidFill>
              <a:latin typeface="Calibri"/>
              <a:ea typeface="Calibri"/>
              <a:cs typeface="Calibri"/>
              <a:sym typeface="Calibri"/>
            </a:endParaRPr>
          </a:p>
        </p:txBody>
      </p:sp>
      <p:sp>
        <p:nvSpPr>
          <p:cNvPr id="318" name="Google Shape;318;g1e8080d8a85_1_21"/>
          <p:cNvSpPr/>
          <p:nvPr/>
        </p:nvSpPr>
        <p:spPr>
          <a:xfrm>
            <a:off x="2964088" y="3834759"/>
            <a:ext cx="1481100" cy="1131900"/>
          </a:xfrm>
          <a:prstGeom prst="rect">
            <a:avLst/>
          </a:prstGeom>
          <a:gradFill>
            <a:gsLst>
              <a:gs pos="0">
                <a:srgbClr val="FF94FF"/>
              </a:gs>
              <a:gs pos="50000">
                <a:srgbClr val="FFBCFF"/>
              </a:gs>
              <a:gs pos="100000">
                <a:srgbClr val="FFDEFF"/>
              </a:gs>
            </a:gsLst>
            <a:path path="circle">
              <a:fillToRect l="100000" b="100000"/>
            </a:path>
            <a:tileRect t="-100000" r="-10000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Energised textbook  </a:t>
            </a:r>
            <a:endParaRPr sz="2200" b="0" i="0" u="none" strike="noStrike" cap="none">
              <a:solidFill>
                <a:schemeClr val="dk1"/>
              </a:solidFill>
              <a:latin typeface="Calibri"/>
              <a:ea typeface="Calibri"/>
              <a:cs typeface="Calibri"/>
              <a:sym typeface="Calibri"/>
            </a:endParaRPr>
          </a:p>
        </p:txBody>
      </p:sp>
      <p:sp>
        <p:nvSpPr>
          <p:cNvPr id="319" name="Google Shape;319;g1e8080d8a85_1_21"/>
          <p:cNvSpPr/>
          <p:nvPr/>
        </p:nvSpPr>
        <p:spPr>
          <a:xfrm>
            <a:off x="6584950" y="4222047"/>
            <a:ext cx="2199600" cy="686400"/>
          </a:xfrm>
          <a:prstGeom prst="rect">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Presentation</a:t>
            </a:r>
            <a:endParaRPr sz="2200" b="0" i="0" u="none" strike="noStrike" cap="none">
              <a:solidFill>
                <a:schemeClr val="dk1"/>
              </a:solidFill>
              <a:latin typeface="Calibri"/>
              <a:ea typeface="Calibri"/>
              <a:cs typeface="Calibri"/>
              <a:sym typeface="Calibri"/>
            </a:endParaRPr>
          </a:p>
        </p:txBody>
      </p:sp>
      <p:sp>
        <p:nvSpPr>
          <p:cNvPr id="320" name="Google Shape;320;g1e8080d8a85_1_21"/>
          <p:cNvSpPr txBox="1"/>
          <p:nvPr/>
        </p:nvSpPr>
        <p:spPr>
          <a:xfrm>
            <a:off x="9232224" y="4151550"/>
            <a:ext cx="107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600" b="0" i="0" u="none" strike="noStrike" cap="none">
                <a:solidFill>
                  <a:srgbClr val="000000"/>
                </a:solidFill>
                <a:latin typeface="Arial"/>
                <a:ea typeface="Arial"/>
                <a:cs typeface="Arial"/>
                <a:sym typeface="Arial"/>
              </a:rPr>
              <a:t>Podcast</a:t>
            </a:r>
            <a:endParaRPr sz="1600"/>
          </a:p>
        </p:txBody>
      </p:sp>
      <p:sp>
        <p:nvSpPr>
          <p:cNvPr id="321" name="Google Shape;321;g1e8080d8a85_1_21"/>
          <p:cNvSpPr txBox="1"/>
          <p:nvPr/>
        </p:nvSpPr>
        <p:spPr>
          <a:xfrm>
            <a:off x="4748894" y="5510894"/>
            <a:ext cx="109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Worksheet </a:t>
            </a:r>
            <a:endParaRPr/>
          </a:p>
        </p:txBody>
      </p:sp>
      <p:sp>
        <p:nvSpPr>
          <p:cNvPr id="322" name="Google Shape;322;g1e8080d8a85_1_21"/>
          <p:cNvSpPr txBox="1"/>
          <p:nvPr/>
        </p:nvSpPr>
        <p:spPr>
          <a:xfrm>
            <a:off x="9439275" y="5034873"/>
            <a:ext cx="902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a:t>Weblink and l</a:t>
            </a:r>
            <a:r>
              <a:rPr lang="en-IN" sz="1400" b="0" i="0" u="none" strike="noStrike" cap="none">
                <a:solidFill>
                  <a:srgbClr val="000000"/>
                </a:solidFill>
                <a:latin typeface="Arial"/>
                <a:ea typeface="Arial"/>
                <a:cs typeface="Arial"/>
                <a:sym typeface="Arial"/>
              </a:rPr>
              <a:t>anding pages</a:t>
            </a:r>
            <a:endParaRPr/>
          </a:p>
        </p:txBody>
      </p:sp>
      <p:sp>
        <p:nvSpPr>
          <p:cNvPr id="323" name="Google Shape;323;g1e8080d8a85_1_21"/>
          <p:cNvSpPr txBox="1"/>
          <p:nvPr/>
        </p:nvSpPr>
        <p:spPr>
          <a:xfrm>
            <a:off x="0" y="-2600"/>
            <a:ext cx="12192000" cy="554100"/>
          </a:xfrm>
          <a:prstGeom prst="rect">
            <a:avLst/>
          </a:prstGeom>
          <a:solidFill>
            <a:srgbClr val="0066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2400" b="1">
                <a:solidFill>
                  <a:schemeClr val="lt1"/>
                </a:solidFill>
                <a:latin typeface="Calibri"/>
                <a:ea typeface="Calibri"/>
                <a:cs typeface="Calibri"/>
                <a:sym typeface="Calibri"/>
              </a:rPr>
              <a:t> e-contents: various forms   </a:t>
            </a:r>
            <a:endParaRPr/>
          </a:p>
        </p:txBody>
      </p:sp>
      <p:pic>
        <p:nvPicPr>
          <p:cNvPr id="324" name="Google Shape;324;g1e8080d8a85_1_21"/>
          <p:cNvPicPr preferRelativeResize="0"/>
          <p:nvPr/>
        </p:nvPicPr>
        <p:blipFill rotWithShape="1">
          <a:blip r:embed="rId4">
            <a:alphaModFix/>
          </a:blip>
          <a:srcRect/>
          <a:stretch/>
        </p:blipFill>
        <p:spPr>
          <a:xfrm>
            <a:off x="25400" y="0"/>
            <a:ext cx="330200"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p:nvPr/>
        </p:nvSpPr>
        <p:spPr>
          <a:xfrm>
            <a:off x="0" y="0"/>
            <a:ext cx="12192000" cy="6768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ADDIE model of instructional design </a:t>
            </a:r>
            <a:endParaRPr/>
          </a:p>
        </p:txBody>
      </p:sp>
      <p:sp>
        <p:nvSpPr>
          <p:cNvPr id="330" name="Google Shape;330;p62"/>
          <p:cNvSpPr/>
          <p:nvPr/>
        </p:nvSpPr>
        <p:spPr>
          <a:xfrm>
            <a:off x="899175" y="1082050"/>
            <a:ext cx="7659600" cy="39888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0"/>
              </a:spcBef>
              <a:spcAft>
                <a:spcPts val="0"/>
              </a:spcAft>
              <a:buClr>
                <a:schemeClr val="dk1"/>
              </a:buClr>
              <a:buSzPts val="2500"/>
              <a:buFont typeface="Calibri"/>
              <a:buChar char="⮚"/>
            </a:pPr>
            <a:r>
              <a:rPr lang="en-IN" sz="2500" b="1" i="0" u="none" strike="noStrike" cap="none">
                <a:solidFill>
                  <a:schemeClr val="dk1"/>
                </a:solidFill>
                <a:latin typeface="Calibri"/>
                <a:ea typeface="Calibri"/>
                <a:cs typeface="Calibri"/>
                <a:sym typeface="Calibri"/>
              </a:rPr>
              <a:t>Analysis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500" b="1" i="0" u="none" strike="noStrike" cap="none">
              <a:solidFill>
                <a:schemeClr val="dk1"/>
              </a:solidFill>
              <a:latin typeface="Calibri"/>
              <a:ea typeface="Calibri"/>
              <a:cs typeface="Calibri"/>
              <a:sym typeface="Calibri"/>
            </a:endParaRPr>
          </a:p>
          <a:p>
            <a:pPr marL="457200" marR="0" lvl="0" indent="-438150" algn="l" rtl="0">
              <a:lnSpc>
                <a:spcPct val="100000"/>
              </a:lnSpc>
              <a:spcBef>
                <a:spcPts val="0"/>
              </a:spcBef>
              <a:spcAft>
                <a:spcPts val="0"/>
              </a:spcAft>
              <a:buClr>
                <a:schemeClr val="dk1"/>
              </a:buClr>
              <a:buSzPts val="2500"/>
              <a:buFont typeface="Calibri"/>
              <a:buChar char="⮚"/>
            </a:pPr>
            <a:r>
              <a:rPr lang="en-IN" sz="2500" b="1" i="0" u="none" strike="noStrike" cap="none">
                <a:solidFill>
                  <a:schemeClr val="dk1"/>
                </a:solidFill>
                <a:latin typeface="Calibri"/>
                <a:ea typeface="Calibri"/>
                <a:cs typeface="Calibri"/>
                <a:sym typeface="Calibri"/>
              </a:rPr>
              <a:t>Design </a:t>
            </a:r>
            <a:endParaRPr sz="1100">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rgbClr val="000000"/>
              </a:buClr>
              <a:buSzPts val="2800"/>
              <a:buFont typeface="Noto Sans Symbols"/>
              <a:buNone/>
            </a:pPr>
            <a:endParaRPr sz="2500" b="1" i="0" u="none" strike="noStrike" cap="none">
              <a:solidFill>
                <a:schemeClr val="dk1"/>
              </a:solidFill>
              <a:latin typeface="Calibri"/>
              <a:ea typeface="Calibri"/>
              <a:cs typeface="Calibri"/>
              <a:sym typeface="Calibri"/>
            </a:endParaRPr>
          </a:p>
          <a:p>
            <a:pPr marL="457200" marR="0" lvl="0" indent="-438150" algn="l" rtl="0">
              <a:lnSpc>
                <a:spcPct val="100000"/>
              </a:lnSpc>
              <a:spcBef>
                <a:spcPts val="0"/>
              </a:spcBef>
              <a:spcAft>
                <a:spcPts val="0"/>
              </a:spcAft>
              <a:buClr>
                <a:schemeClr val="dk1"/>
              </a:buClr>
              <a:buSzPts val="2500"/>
              <a:buFont typeface="Calibri"/>
              <a:buChar char="⮚"/>
            </a:pPr>
            <a:r>
              <a:rPr lang="en-IN" sz="2500" b="1" i="0" u="none" strike="noStrike" cap="none">
                <a:solidFill>
                  <a:schemeClr val="dk1"/>
                </a:solidFill>
                <a:latin typeface="Calibri"/>
                <a:ea typeface="Calibri"/>
                <a:cs typeface="Calibri"/>
                <a:sym typeface="Calibri"/>
              </a:rPr>
              <a:t>Development</a:t>
            </a:r>
            <a:endParaRPr sz="1100">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Clr>
                <a:srgbClr val="000000"/>
              </a:buClr>
              <a:buSzPts val="2800"/>
              <a:buFont typeface="Noto Sans Symbols"/>
              <a:buNone/>
            </a:pPr>
            <a:endParaRPr sz="2500" b="1" i="0" u="none" strike="noStrike" cap="none">
              <a:solidFill>
                <a:schemeClr val="dk1"/>
              </a:solidFill>
              <a:latin typeface="Calibri"/>
              <a:ea typeface="Calibri"/>
              <a:cs typeface="Calibri"/>
              <a:sym typeface="Calibri"/>
            </a:endParaRPr>
          </a:p>
          <a:p>
            <a:pPr marL="457200" marR="0" lvl="0" indent="-438150" algn="l" rtl="0">
              <a:lnSpc>
                <a:spcPct val="100000"/>
              </a:lnSpc>
              <a:spcBef>
                <a:spcPts val="0"/>
              </a:spcBef>
              <a:spcAft>
                <a:spcPts val="0"/>
              </a:spcAft>
              <a:buClr>
                <a:schemeClr val="dk1"/>
              </a:buClr>
              <a:buSzPts val="2500"/>
              <a:buFont typeface="Calibri"/>
              <a:buChar char="⮚"/>
            </a:pPr>
            <a:r>
              <a:rPr lang="en-IN" sz="2500" b="1" i="0" u="none" strike="noStrike" cap="none">
                <a:solidFill>
                  <a:schemeClr val="dk1"/>
                </a:solidFill>
                <a:latin typeface="Calibri"/>
                <a:ea typeface="Calibri"/>
                <a:cs typeface="Calibri"/>
                <a:sym typeface="Calibri"/>
              </a:rPr>
              <a:t>Implement </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IN" sz="2500" b="1" i="0" u="none" strike="noStrike" cap="none">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457200" marR="0" lvl="0" indent="-438150" algn="l" rtl="0">
              <a:lnSpc>
                <a:spcPct val="100000"/>
              </a:lnSpc>
              <a:spcBef>
                <a:spcPts val="0"/>
              </a:spcBef>
              <a:spcAft>
                <a:spcPts val="0"/>
              </a:spcAft>
              <a:buClr>
                <a:schemeClr val="dk1"/>
              </a:buClr>
              <a:buSzPts val="2500"/>
              <a:buFont typeface="Calibri"/>
              <a:buChar char="⮚"/>
            </a:pPr>
            <a:r>
              <a:rPr lang="en-IN" sz="2500" b="1" i="0" u="none" strike="noStrike" cap="none">
                <a:solidFill>
                  <a:schemeClr val="dk1"/>
                </a:solidFill>
                <a:latin typeface="Calibri"/>
                <a:ea typeface="Calibri"/>
                <a:cs typeface="Calibri"/>
                <a:sym typeface="Calibri"/>
              </a:rPr>
              <a:t>Evaluate </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IN" sz="2800" b="1" i="0" u="none" strike="noStrike" cap="none">
                <a:solidFill>
                  <a:srgbClr val="C00000"/>
                </a:solidFill>
                <a:latin typeface="Arial"/>
                <a:ea typeface="Arial"/>
                <a:cs typeface="Arial"/>
                <a:sym typeface="Arial"/>
              </a:rPr>
              <a:t> </a:t>
            </a:r>
            <a:endParaRPr/>
          </a:p>
        </p:txBody>
      </p:sp>
      <p:pic>
        <p:nvPicPr>
          <p:cNvPr id="331" name="Google Shape;331;p62"/>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3"/>
          <p:cNvSpPr>
            <a:spLocks noGrp="1"/>
          </p:cNvSpPr>
          <p:nvPr>
            <p:ph type="pic" idx="2"/>
          </p:nvPr>
        </p:nvSpPr>
        <p:spPr>
          <a:xfrm>
            <a:off x="2389717" y="765175"/>
            <a:ext cx="7315200" cy="4114800"/>
          </a:xfrm>
          <a:prstGeom prst="rect">
            <a:avLst/>
          </a:prstGeom>
          <a:noFill/>
          <a:ln>
            <a:noFill/>
          </a:ln>
        </p:spPr>
      </p:sp>
      <p:grpSp>
        <p:nvGrpSpPr>
          <p:cNvPr id="337" name="Google Shape;337;p63"/>
          <p:cNvGrpSpPr/>
          <p:nvPr/>
        </p:nvGrpSpPr>
        <p:grpSpPr>
          <a:xfrm>
            <a:off x="1609754" y="983803"/>
            <a:ext cx="1596117" cy="1510027"/>
            <a:chOff x="3601640" y="2364"/>
            <a:chExt cx="924718" cy="924718"/>
          </a:xfrm>
        </p:grpSpPr>
        <p:sp>
          <p:nvSpPr>
            <p:cNvPr id="338" name="Google Shape;338;p63"/>
            <p:cNvSpPr/>
            <p:nvPr/>
          </p:nvSpPr>
          <p:spPr>
            <a:xfrm>
              <a:off x="3601640" y="2364"/>
              <a:ext cx="924718" cy="924718"/>
            </a:xfrm>
            <a:prstGeom prst="ellipse">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63"/>
            <p:cNvSpPr txBox="1"/>
            <p:nvPr/>
          </p:nvSpPr>
          <p:spPr>
            <a:xfrm>
              <a:off x="3737062" y="137786"/>
              <a:ext cx="653874" cy="65387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2000" b="1" i="0" u="none" strike="noStrike" cap="none">
                  <a:solidFill>
                    <a:schemeClr val="lt1"/>
                  </a:solidFill>
                  <a:latin typeface="Arial"/>
                  <a:ea typeface="Arial"/>
                  <a:cs typeface="Arial"/>
                  <a:sym typeface="Arial"/>
                </a:rPr>
                <a:t>Analysis</a:t>
              </a:r>
              <a:endParaRPr/>
            </a:p>
          </p:txBody>
        </p:sp>
      </p:grpSp>
      <p:grpSp>
        <p:nvGrpSpPr>
          <p:cNvPr id="340" name="Google Shape;340;p63"/>
          <p:cNvGrpSpPr/>
          <p:nvPr/>
        </p:nvGrpSpPr>
        <p:grpSpPr>
          <a:xfrm>
            <a:off x="4154269" y="1107629"/>
            <a:ext cx="1596117" cy="1510027"/>
            <a:chOff x="3601640" y="2364"/>
            <a:chExt cx="924718" cy="924718"/>
          </a:xfrm>
        </p:grpSpPr>
        <p:sp>
          <p:nvSpPr>
            <p:cNvPr id="341" name="Google Shape;341;p63"/>
            <p:cNvSpPr/>
            <p:nvPr/>
          </p:nvSpPr>
          <p:spPr>
            <a:xfrm>
              <a:off x="3601640" y="2364"/>
              <a:ext cx="924718" cy="924718"/>
            </a:xfrm>
            <a:prstGeom prst="ellipse">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63"/>
            <p:cNvSpPr txBox="1"/>
            <p:nvPr/>
          </p:nvSpPr>
          <p:spPr>
            <a:xfrm>
              <a:off x="3737062" y="137786"/>
              <a:ext cx="653874" cy="653874"/>
            </a:xfrm>
            <a:prstGeom prst="rect">
              <a:avLst/>
            </a:prstGeom>
            <a:solidFill>
              <a:srgbClr val="0070C0"/>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500" b="0" i="0" u="none" strike="noStrike" cap="none">
                  <a:solidFill>
                    <a:schemeClr val="lt1"/>
                  </a:solidFill>
                  <a:latin typeface="Arial"/>
                  <a:ea typeface="Arial"/>
                  <a:cs typeface="Arial"/>
                  <a:sym typeface="Arial"/>
                </a:rPr>
                <a:t>Text</a:t>
              </a:r>
              <a:endParaRPr/>
            </a:p>
          </p:txBody>
        </p:sp>
      </p:grpSp>
      <p:grpSp>
        <p:nvGrpSpPr>
          <p:cNvPr id="343" name="Google Shape;343;p63"/>
          <p:cNvGrpSpPr/>
          <p:nvPr/>
        </p:nvGrpSpPr>
        <p:grpSpPr>
          <a:xfrm>
            <a:off x="4306669" y="3386810"/>
            <a:ext cx="1596117" cy="1510027"/>
            <a:chOff x="3601640" y="2364"/>
            <a:chExt cx="924718" cy="924718"/>
          </a:xfrm>
        </p:grpSpPr>
        <p:sp>
          <p:nvSpPr>
            <p:cNvPr id="344" name="Google Shape;344;p63"/>
            <p:cNvSpPr/>
            <p:nvPr/>
          </p:nvSpPr>
          <p:spPr>
            <a:xfrm>
              <a:off x="3601640" y="2364"/>
              <a:ext cx="924718" cy="924718"/>
            </a:xfrm>
            <a:prstGeom prst="ellipse">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63"/>
            <p:cNvSpPr txBox="1"/>
            <p:nvPr/>
          </p:nvSpPr>
          <p:spPr>
            <a:xfrm>
              <a:off x="3737062" y="137786"/>
              <a:ext cx="653874" cy="653874"/>
            </a:xfrm>
            <a:prstGeom prst="rect">
              <a:avLst/>
            </a:prstGeom>
            <a:solidFill>
              <a:srgbClr val="0070C0"/>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500" b="0" i="0" u="none" strike="noStrike" cap="none">
                  <a:solidFill>
                    <a:schemeClr val="lt1"/>
                  </a:solidFill>
                  <a:latin typeface="Arial"/>
                  <a:ea typeface="Arial"/>
                  <a:cs typeface="Arial"/>
                  <a:sym typeface="Arial"/>
                </a:rPr>
                <a:t>Text</a:t>
              </a:r>
              <a:endParaRPr/>
            </a:p>
          </p:txBody>
        </p:sp>
      </p:grpSp>
      <p:grpSp>
        <p:nvGrpSpPr>
          <p:cNvPr id="346" name="Google Shape;346;p63"/>
          <p:cNvGrpSpPr/>
          <p:nvPr/>
        </p:nvGrpSpPr>
        <p:grpSpPr>
          <a:xfrm>
            <a:off x="1658744" y="3404500"/>
            <a:ext cx="1596117" cy="1510027"/>
            <a:chOff x="3601640" y="2364"/>
            <a:chExt cx="924718" cy="924718"/>
          </a:xfrm>
        </p:grpSpPr>
        <p:sp>
          <p:nvSpPr>
            <p:cNvPr id="347" name="Google Shape;347;p63"/>
            <p:cNvSpPr/>
            <p:nvPr/>
          </p:nvSpPr>
          <p:spPr>
            <a:xfrm>
              <a:off x="3601640" y="2364"/>
              <a:ext cx="924718" cy="924718"/>
            </a:xfrm>
            <a:prstGeom prst="ellipse">
              <a:avLst/>
            </a:prstGeom>
            <a:solidFill>
              <a:srgbClr val="0070C0"/>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63"/>
            <p:cNvSpPr txBox="1"/>
            <p:nvPr/>
          </p:nvSpPr>
          <p:spPr>
            <a:xfrm>
              <a:off x="3737062" y="137786"/>
              <a:ext cx="653874" cy="653874"/>
            </a:xfrm>
            <a:prstGeom prst="rect">
              <a:avLst/>
            </a:prstGeom>
            <a:solidFill>
              <a:srgbClr val="0070C0"/>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500" b="0" i="0" u="none" strike="noStrike" cap="none">
                  <a:solidFill>
                    <a:schemeClr val="lt1"/>
                  </a:solidFill>
                  <a:latin typeface="Arial"/>
                  <a:ea typeface="Arial"/>
                  <a:cs typeface="Arial"/>
                  <a:sym typeface="Arial"/>
                </a:rPr>
                <a:t>Text</a:t>
              </a:r>
              <a:endParaRPr/>
            </a:p>
          </p:txBody>
        </p:sp>
      </p:grpSp>
      <p:sp>
        <p:nvSpPr>
          <p:cNvPr id="349" name="Google Shape;349;p63"/>
          <p:cNvSpPr txBox="1"/>
          <p:nvPr/>
        </p:nvSpPr>
        <p:spPr>
          <a:xfrm>
            <a:off x="4379851" y="1357341"/>
            <a:ext cx="1128625" cy="106775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2000" b="1" i="0" u="none" strike="noStrike" cap="none">
                <a:solidFill>
                  <a:schemeClr val="lt1"/>
                </a:solidFill>
                <a:latin typeface="Arial"/>
                <a:ea typeface="Arial"/>
                <a:cs typeface="Arial"/>
                <a:sym typeface="Arial"/>
              </a:rPr>
              <a:t>Design</a:t>
            </a:r>
            <a:endParaRPr/>
          </a:p>
        </p:txBody>
      </p:sp>
      <p:sp>
        <p:nvSpPr>
          <p:cNvPr id="350" name="Google Shape;350;p63"/>
          <p:cNvSpPr txBox="1"/>
          <p:nvPr/>
        </p:nvSpPr>
        <p:spPr>
          <a:xfrm>
            <a:off x="1919705" y="3661021"/>
            <a:ext cx="1128625" cy="106775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2000" b="1" i="0" u="none" strike="noStrike" cap="none">
                <a:solidFill>
                  <a:schemeClr val="lt1"/>
                </a:solidFill>
                <a:latin typeface="Arial"/>
                <a:ea typeface="Arial"/>
                <a:cs typeface="Arial"/>
                <a:sym typeface="Arial"/>
              </a:rPr>
              <a:t>Implement </a:t>
            </a:r>
            <a:endParaRPr/>
          </a:p>
        </p:txBody>
      </p:sp>
      <p:sp>
        <p:nvSpPr>
          <p:cNvPr id="351" name="Google Shape;351;p63"/>
          <p:cNvSpPr txBox="1"/>
          <p:nvPr/>
        </p:nvSpPr>
        <p:spPr>
          <a:xfrm>
            <a:off x="4407066" y="3686867"/>
            <a:ext cx="1128625" cy="106775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2000" b="1" i="0" u="none" strike="noStrike" cap="none">
                <a:solidFill>
                  <a:schemeClr val="lt1"/>
                </a:solidFill>
                <a:latin typeface="Arial"/>
                <a:ea typeface="Arial"/>
                <a:cs typeface="Arial"/>
                <a:sym typeface="Arial"/>
              </a:rPr>
              <a:t>Develop</a:t>
            </a:r>
            <a:endParaRPr/>
          </a:p>
        </p:txBody>
      </p:sp>
      <p:sp>
        <p:nvSpPr>
          <p:cNvPr id="352" name="Google Shape;352;p63"/>
          <p:cNvSpPr txBox="1"/>
          <p:nvPr/>
        </p:nvSpPr>
        <p:spPr>
          <a:xfrm>
            <a:off x="3136446" y="2517078"/>
            <a:ext cx="1077697" cy="821652"/>
          </a:xfrm>
          <a:prstGeom prst="rect">
            <a:avLst/>
          </a:prstGeom>
          <a:solidFill>
            <a:srgbClr val="E36C09"/>
          </a:solid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en-IN" sz="2000" b="1" i="0" u="none" strike="noStrike" cap="none">
                <a:solidFill>
                  <a:schemeClr val="lt1"/>
                </a:solidFill>
                <a:latin typeface="Arial"/>
                <a:ea typeface="Arial"/>
                <a:cs typeface="Arial"/>
                <a:sym typeface="Arial"/>
              </a:rPr>
              <a:t>Evaluate</a:t>
            </a:r>
            <a:endParaRPr/>
          </a:p>
        </p:txBody>
      </p:sp>
      <p:sp>
        <p:nvSpPr>
          <p:cNvPr id="353" name="Google Shape;353;p63"/>
          <p:cNvSpPr/>
          <p:nvPr/>
        </p:nvSpPr>
        <p:spPr>
          <a:xfrm>
            <a:off x="3316288" y="1498146"/>
            <a:ext cx="821652" cy="387804"/>
          </a:xfrm>
          <a:prstGeom prst="rightArrow">
            <a:avLst>
              <a:gd name="adj1" fmla="val 50000"/>
              <a:gd name="adj2" fmla="val 50000"/>
            </a:avLst>
          </a:prstGeom>
          <a:solidFill>
            <a:srgbClr val="FF0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4" name="Google Shape;354;p63"/>
          <p:cNvSpPr/>
          <p:nvPr/>
        </p:nvSpPr>
        <p:spPr>
          <a:xfrm rot="1448548">
            <a:off x="4091895" y="3175897"/>
            <a:ext cx="533180" cy="387804"/>
          </a:xfrm>
          <a:prstGeom prst="rightArrow">
            <a:avLst>
              <a:gd name="adj1" fmla="val 50000"/>
              <a:gd name="adj2" fmla="val 50000"/>
            </a:avLst>
          </a:prstGeom>
          <a:solidFill>
            <a:srgbClr val="FFC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5" name="Google Shape;355;p63"/>
          <p:cNvSpPr/>
          <p:nvPr/>
        </p:nvSpPr>
        <p:spPr>
          <a:xfrm rot="5400000">
            <a:off x="4595140" y="2763754"/>
            <a:ext cx="821652" cy="387804"/>
          </a:xfrm>
          <a:prstGeom prst="rightArrow">
            <a:avLst>
              <a:gd name="adj1" fmla="val 50000"/>
              <a:gd name="adj2" fmla="val 50000"/>
            </a:avLst>
          </a:prstGeom>
          <a:solidFill>
            <a:srgbClr val="FF0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6" name="Google Shape;356;p63"/>
          <p:cNvSpPr/>
          <p:nvPr/>
        </p:nvSpPr>
        <p:spPr>
          <a:xfrm rot="10800000">
            <a:off x="3392491" y="3954227"/>
            <a:ext cx="821652" cy="387804"/>
          </a:xfrm>
          <a:prstGeom prst="rightArrow">
            <a:avLst>
              <a:gd name="adj1" fmla="val 50000"/>
              <a:gd name="adj2" fmla="val 50000"/>
            </a:avLst>
          </a:prstGeom>
          <a:solidFill>
            <a:srgbClr val="FF0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7" name="Google Shape;357;p63"/>
          <p:cNvSpPr/>
          <p:nvPr/>
        </p:nvSpPr>
        <p:spPr>
          <a:xfrm rot="-5400000">
            <a:off x="2042662" y="2736003"/>
            <a:ext cx="821652" cy="387804"/>
          </a:xfrm>
          <a:prstGeom prst="rightArrow">
            <a:avLst>
              <a:gd name="adj1" fmla="val 50000"/>
              <a:gd name="adj2" fmla="val 50000"/>
            </a:avLst>
          </a:prstGeom>
          <a:solidFill>
            <a:srgbClr val="FF0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8" name="Google Shape;358;p63"/>
          <p:cNvSpPr/>
          <p:nvPr/>
        </p:nvSpPr>
        <p:spPr>
          <a:xfrm rot="-2256086">
            <a:off x="4080604" y="2260427"/>
            <a:ext cx="533180" cy="387804"/>
          </a:xfrm>
          <a:prstGeom prst="rightArrow">
            <a:avLst>
              <a:gd name="adj1" fmla="val 50000"/>
              <a:gd name="adj2" fmla="val 50000"/>
            </a:avLst>
          </a:prstGeom>
          <a:solidFill>
            <a:srgbClr val="FFC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59" name="Google Shape;359;p63"/>
          <p:cNvSpPr/>
          <p:nvPr/>
        </p:nvSpPr>
        <p:spPr>
          <a:xfrm rot="8114452">
            <a:off x="2698504" y="3261348"/>
            <a:ext cx="533180" cy="387804"/>
          </a:xfrm>
          <a:prstGeom prst="rightArrow">
            <a:avLst>
              <a:gd name="adj1" fmla="val 50000"/>
              <a:gd name="adj2" fmla="val 50000"/>
            </a:avLst>
          </a:prstGeom>
          <a:solidFill>
            <a:srgbClr val="FFC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60" name="Google Shape;360;p63"/>
          <p:cNvSpPr/>
          <p:nvPr/>
        </p:nvSpPr>
        <p:spPr>
          <a:xfrm rot="-7532711">
            <a:off x="2733575" y="2263311"/>
            <a:ext cx="533180" cy="387804"/>
          </a:xfrm>
          <a:prstGeom prst="rightArrow">
            <a:avLst>
              <a:gd name="adj1" fmla="val 50000"/>
              <a:gd name="adj2" fmla="val 50000"/>
            </a:avLst>
          </a:prstGeom>
          <a:solidFill>
            <a:srgbClr val="FFC000"/>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361" name="Google Shape;361;p63"/>
          <p:cNvSpPr txBox="1"/>
          <p:nvPr/>
        </p:nvSpPr>
        <p:spPr>
          <a:xfrm>
            <a:off x="1658901" y="5273789"/>
            <a:ext cx="5616900" cy="820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000"/>
              <a:buFont typeface="Calibri"/>
              <a:buNone/>
            </a:pPr>
            <a:r>
              <a:rPr lang="en-IN" sz="2400" b="1" i="0" u="none" strike="noStrike" cap="none">
                <a:solidFill>
                  <a:schemeClr val="dk1"/>
                </a:solidFill>
                <a:latin typeface="Calibri"/>
                <a:ea typeface="Calibri"/>
                <a:cs typeface="Calibri"/>
                <a:sym typeface="Calibri"/>
              </a:rPr>
              <a:t>ADDIE model of instructional design</a:t>
            </a:r>
            <a:endParaRPr sz="1000"/>
          </a:p>
        </p:txBody>
      </p:sp>
      <p:sp>
        <p:nvSpPr>
          <p:cNvPr id="362" name="Google Shape;362;p63"/>
          <p:cNvSpPr txBox="1"/>
          <p:nvPr/>
        </p:nvSpPr>
        <p:spPr>
          <a:xfrm>
            <a:off x="6918875" y="1885950"/>
            <a:ext cx="5616900" cy="2124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Working systematically</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Saving time</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Developing step-by-step guidelines</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Making teaching-learning </a:t>
            </a:r>
            <a:r>
              <a:rPr lang="en-IN" sz="2400" b="1">
                <a:latin typeface="Calibri"/>
                <a:ea typeface="Calibri"/>
                <a:cs typeface="Calibri"/>
                <a:sym typeface="Calibri"/>
              </a:rPr>
              <a:t>effective</a:t>
            </a:r>
            <a:endParaRPr sz="2400" b="1" i="0" u="none" strike="noStrike" cap="none">
              <a:solidFill>
                <a:srgbClr val="000000"/>
              </a:solidFill>
              <a:latin typeface="Calibri"/>
              <a:ea typeface="Calibri"/>
              <a:cs typeface="Calibri"/>
              <a:sym typeface="Calibri"/>
            </a:endParaRPr>
          </a:p>
        </p:txBody>
      </p:sp>
      <p:sp>
        <p:nvSpPr>
          <p:cNvPr id="363" name="Google Shape;363;p63"/>
          <p:cNvSpPr txBox="1"/>
          <p:nvPr/>
        </p:nvSpPr>
        <p:spPr>
          <a:xfrm>
            <a:off x="93003" y="56500"/>
            <a:ext cx="12006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Why choose a model?</a:t>
            </a:r>
            <a:endParaRPr>
              <a:solidFill>
                <a:schemeClr val="lt1"/>
              </a:solidFill>
            </a:endParaRPr>
          </a:p>
        </p:txBody>
      </p:sp>
      <p:pic>
        <p:nvPicPr>
          <p:cNvPr id="364" name="Google Shape;364;p63"/>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4"/>
          <p:cNvSpPr txBox="1"/>
          <p:nvPr/>
        </p:nvSpPr>
        <p:spPr>
          <a:xfrm>
            <a:off x="0" y="-43725"/>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ADDIE  model: Analysis</a:t>
            </a:r>
            <a:r>
              <a:rPr lang="en-IN" sz="2400" b="1" i="0" u="none" strike="noStrike" cap="none">
                <a:solidFill>
                  <a:schemeClr val="lt1"/>
                </a:solidFill>
                <a:latin typeface="Calibri"/>
                <a:ea typeface="Calibri"/>
                <a:cs typeface="Calibri"/>
                <a:sym typeface="Calibri"/>
              </a:rPr>
              <a:t> </a:t>
            </a:r>
            <a:endParaRPr/>
          </a:p>
        </p:txBody>
      </p:sp>
      <p:sp>
        <p:nvSpPr>
          <p:cNvPr id="370" name="Google Shape;370;p64"/>
          <p:cNvSpPr/>
          <p:nvPr/>
        </p:nvSpPr>
        <p:spPr>
          <a:xfrm>
            <a:off x="1928887" y="2517203"/>
            <a:ext cx="2286000" cy="1700400"/>
          </a:xfrm>
          <a:prstGeom prst="ellipse">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4000" b="1" i="0" u="none" strike="noStrike" cap="none">
                <a:solidFill>
                  <a:schemeClr val="lt1"/>
                </a:solidFill>
                <a:latin typeface="Arial"/>
                <a:ea typeface="Arial"/>
                <a:cs typeface="Arial"/>
                <a:sym typeface="Arial"/>
              </a:rPr>
              <a:t>A</a:t>
            </a:r>
            <a:r>
              <a:rPr lang="en-IN" sz="2400" b="1" i="0" u="none" strike="noStrike" cap="none">
                <a:solidFill>
                  <a:schemeClr val="lt1"/>
                </a:solidFill>
                <a:latin typeface="Arial"/>
                <a:ea typeface="Arial"/>
                <a:cs typeface="Arial"/>
                <a:sym typeface="Arial"/>
              </a:rPr>
              <a:t>nalysis</a:t>
            </a:r>
            <a:endParaRPr/>
          </a:p>
        </p:txBody>
      </p:sp>
      <p:sp>
        <p:nvSpPr>
          <p:cNvPr id="371" name="Google Shape;371;p64"/>
          <p:cNvSpPr/>
          <p:nvPr/>
        </p:nvSpPr>
        <p:spPr>
          <a:xfrm>
            <a:off x="5094406" y="1554146"/>
            <a:ext cx="21471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Learner</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2" name="Google Shape;372;p64"/>
          <p:cNvSpPr/>
          <p:nvPr/>
        </p:nvSpPr>
        <p:spPr>
          <a:xfrm>
            <a:off x="6481889" y="2406470"/>
            <a:ext cx="21471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Context</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3" name="Google Shape;373;p64"/>
          <p:cNvSpPr/>
          <p:nvPr/>
        </p:nvSpPr>
        <p:spPr>
          <a:xfrm>
            <a:off x="5401496" y="3138535"/>
            <a:ext cx="2193600" cy="568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Content</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4" name="Google Shape;374;p64"/>
          <p:cNvSpPr/>
          <p:nvPr/>
        </p:nvSpPr>
        <p:spPr>
          <a:xfrm>
            <a:off x="6627491" y="3935911"/>
            <a:ext cx="21471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Task</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5" name="Google Shape;375;p64"/>
          <p:cNvSpPr/>
          <p:nvPr/>
        </p:nvSpPr>
        <p:spPr>
          <a:xfrm>
            <a:off x="5518519" y="4643475"/>
            <a:ext cx="21471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Timeframe</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6" name="Google Shape;376;p64"/>
          <p:cNvSpPr/>
          <p:nvPr/>
        </p:nvSpPr>
        <p:spPr>
          <a:xfrm rot="-1489697">
            <a:off x="3406019" y="2014925"/>
            <a:ext cx="1761847" cy="293823"/>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77" name="Google Shape;377;p64"/>
          <p:cNvSpPr/>
          <p:nvPr/>
        </p:nvSpPr>
        <p:spPr>
          <a:xfrm rot="467343">
            <a:off x="3975064" y="3967565"/>
            <a:ext cx="2658528" cy="29402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78" name="Google Shape;378;p64"/>
          <p:cNvSpPr/>
          <p:nvPr/>
        </p:nvSpPr>
        <p:spPr>
          <a:xfrm rot="-221812">
            <a:off x="4026394" y="2653941"/>
            <a:ext cx="2419435" cy="294008"/>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79" name="Google Shape;379;p64"/>
          <p:cNvSpPr/>
          <p:nvPr/>
        </p:nvSpPr>
        <p:spPr>
          <a:xfrm>
            <a:off x="4257496" y="3274826"/>
            <a:ext cx="11760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80" name="Google Shape;380;p64"/>
          <p:cNvSpPr/>
          <p:nvPr/>
        </p:nvSpPr>
        <p:spPr>
          <a:xfrm rot="1290490">
            <a:off x="3197331" y="4481280"/>
            <a:ext cx="2372939" cy="293755"/>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81" name="Google Shape;381;p64"/>
          <p:cNvSpPr/>
          <p:nvPr/>
        </p:nvSpPr>
        <p:spPr>
          <a:xfrm>
            <a:off x="8027675" y="3051446"/>
            <a:ext cx="2641200" cy="7062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Review existing materials</a:t>
            </a:r>
            <a:endParaRPr/>
          </a:p>
          <a:p>
            <a:pPr marL="0" marR="0" lvl="0" indent="0" algn="ctr" rtl="0">
              <a:lnSpc>
                <a:spcPct val="100000"/>
              </a:lnSpc>
              <a:spcBef>
                <a:spcPts val="0"/>
              </a:spcBef>
              <a:spcAft>
                <a:spcPts val="0"/>
              </a:spcAft>
              <a:buNone/>
            </a:pPr>
            <a:r>
              <a:rPr lang="en-IN" sz="1400" b="0" i="0" u="none" strike="noStrike" cap="none">
                <a:solidFill>
                  <a:schemeClr val="dk1"/>
                </a:solidFill>
                <a:latin typeface="Arial"/>
                <a:ea typeface="Arial"/>
                <a:cs typeface="Arial"/>
                <a:sym typeface="Arial"/>
              </a:rPr>
              <a:t> </a:t>
            </a:r>
            <a:endParaRPr/>
          </a:p>
        </p:txBody>
      </p:sp>
      <p:sp>
        <p:nvSpPr>
          <p:cNvPr id="382" name="Google Shape;382;p64"/>
          <p:cNvSpPr/>
          <p:nvPr/>
        </p:nvSpPr>
        <p:spPr>
          <a:xfrm>
            <a:off x="7577611" y="3272102"/>
            <a:ext cx="6174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pic>
        <p:nvPicPr>
          <p:cNvPr id="383" name="Google Shape;383;p64"/>
          <p:cNvPicPr preferRelativeResize="0"/>
          <p:nvPr/>
        </p:nvPicPr>
        <p:blipFill rotWithShape="1">
          <a:blip r:embed="rId3">
            <a:alphaModFix/>
          </a:blip>
          <a:srcRect/>
          <a:stretch/>
        </p:blipFill>
        <p:spPr>
          <a:xfrm>
            <a:off x="0" y="-44450"/>
            <a:ext cx="330200" cy="6902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5"/>
          <p:cNvSpPr txBox="1"/>
          <p:nvPr/>
        </p:nvSpPr>
        <p:spPr>
          <a:xfrm>
            <a:off x="103"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ADDIE</a:t>
            </a:r>
            <a:r>
              <a:rPr lang="en-IN" sz="2500" b="1" i="0" u="none" strike="noStrike" cap="none">
                <a:solidFill>
                  <a:schemeClr val="lt1"/>
                </a:solidFill>
                <a:latin typeface="Calibri"/>
                <a:ea typeface="Calibri"/>
                <a:cs typeface="Calibri"/>
                <a:sym typeface="Calibri"/>
              </a:rPr>
              <a:t>     </a:t>
            </a:r>
            <a:r>
              <a:rPr lang="en-IN" sz="3200" b="1">
                <a:solidFill>
                  <a:schemeClr val="lt1"/>
                </a:solidFill>
                <a:latin typeface="Calibri"/>
                <a:ea typeface="Calibri"/>
                <a:cs typeface="Calibri"/>
                <a:sym typeface="Calibri"/>
              </a:rPr>
              <a:t>model: Design</a:t>
            </a:r>
            <a:r>
              <a:rPr lang="en-IN" sz="2400" b="1" i="0" u="none" strike="noStrike" cap="none">
                <a:solidFill>
                  <a:schemeClr val="lt1"/>
                </a:solidFill>
                <a:latin typeface="Calibri"/>
                <a:ea typeface="Calibri"/>
                <a:cs typeface="Calibri"/>
                <a:sym typeface="Calibri"/>
              </a:rPr>
              <a:t> </a:t>
            </a:r>
            <a:endParaRPr/>
          </a:p>
        </p:txBody>
      </p:sp>
      <p:sp>
        <p:nvSpPr>
          <p:cNvPr id="389" name="Google Shape;389;p65"/>
          <p:cNvSpPr/>
          <p:nvPr/>
        </p:nvSpPr>
        <p:spPr>
          <a:xfrm>
            <a:off x="2143433" y="2242965"/>
            <a:ext cx="2178300" cy="1700400"/>
          </a:xfrm>
          <a:prstGeom prst="ellipse">
            <a:avLst/>
          </a:prstGeom>
          <a:solidFill>
            <a:srgbClr val="76923C"/>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4000" b="1" i="0" u="none" strike="noStrike" cap="none">
                <a:solidFill>
                  <a:schemeClr val="lt1"/>
                </a:solidFill>
                <a:latin typeface="Arial"/>
                <a:ea typeface="Arial"/>
                <a:cs typeface="Arial"/>
                <a:sym typeface="Arial"/>
              </a:rPr>
              <a:t>D</a:t>
            </a:r>
            <a:r>
              <a:rPr lang="en-IN" sz="2400" b="1" i="0" u="none" strike="noStrike" cap="none">
                <a:solidFill>
                  <a:schemeClr val="lt1"/>
                </a:solidFill>
                <a:latin typeface="Arial"/>
                <a:ea typeface="Arial"/>
                <a:cs typeface="Arial"/>
                <a:sym typeface="Arial"/>
              </a:rPr>
              <a:t>esign </a:t>
            </a:r>
            <a:endParaRPr/>
          </a:p>
        </p:txBody>
      </p:sp>
      <p:sp>
        <p:nvSpPr>
          <p:cNvPr id="390" name="Google Shape;390;p65"/>
          <p:cNvSpPr/>
          <p:nvPr/>
        </p:nvSpPr>
        <p:spPr>
          <a:xfrm>
            <a:off x="5201080" y="1279908"/>
            <a:ext cx="33945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Learning objectives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1" name="Google Shape;391;p65"/>
          <p:cNvSpPr/>
          <p:nvPr/>
        </p:nvSpPr>
        <p:spPr>
          <a:xfrm>
            <a:off x="6572236" y="1966926"/>
            <a:ext cx="22233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Structuring</a:t>
            </a:r>
            <a:endParaRPr/>
          </a:p>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content</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2" name="Google Shape;392;p65"/>
          <p:cNvSpPr/>
          <p:nvPr/>
        </p:nvSpPr>
        <p:spPr>
          <a:xfrm>
            <a:off x="5508171" y="2788801"/>
            <a:ext cx="27201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Selecting strategies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3" name="Google Shape;393;p65"/>
          <p:cNvSpPr/>
          <p:nvPr/>
        </p:nvSpPr>
        <p:spPr>
          <a:xfrm>
            <a:off x="6734165" y="3637164"/>
            <a:ext cx="25800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Listing activities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94" name="Google Shape;394;p65"/>
          <p:cNvSpPr/>
          <p:nvPr/>
        </p:nvSpPr>
        <p:spPr>
          <a:xfrm>
            <a:off x="5625193" y="4369237"/>
            <a:ext cx="4003200" cy="8016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Assessment</a:t>
            </a:r>
            <a:endParaRPr/>
          </a:p>
          <a:p>
            <a:pPr marL="0" marR="0" lvl="0" indent="0" algn="ctr" rtl="0">
              <a:lnSpc>
                <a:spcPct val="100000"/>
              </a:lnSpc>
              <a:spcBef>
                <a:spcPts val="0"/>
              </a:spcBef>
              <a:spcAft>
                <a:spcPts val="0"/>
              </a:spcAft>
              <a:buNone/>
            </a:pPr>
            <a:r>
              <a:rPr lang="en-IN" sz="2400" b="1">
                <a:solidFill>
                  <a:schemeClr val="dk1"/>
                </a:solidFill>
              </a:rPr>
              <a:t>t</a:t>
            </a:r>
            <a:r>
              <a:rPr lang="en-IN" sz="2400" b="1" i="0" u="none" strike="noStrike" cap="none">
                <a:solidFill>
                  <a:schemeClr val="dk1"/>
                </a:solidFill>
                <a:latin typeface="Arial"/>
                <a:ea typeface="Arial"/>
                <a:cs typeface="Arial"/>
                <a:sym typeface="Arial"/>
              </a:rPr>
              <a:t>ools and techniques </a:t>
            </a:r>
            <a:endParaRPr/>
          </a:p>
        </p:txBody>
      </p:sp>
      <p:sp>
        <p:nvSpPr>
          <p:cNvPr id="395" name="Google Shape;395;p65"/>
          <p:cNvSpPr/>
          <p:nvPr/>
        </p:nvSpPr>
        <p:spPr>
          <a:xfrm rot="-1489697">
            <a:off x="3512694" y="1740688"/>
            <a:ext cx="1761847" cy="293823"/>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96" name="Google Shape;396;p65"/>
          <p:cNvSpPr/>
          <p:nvPr/>
        </p:nvSpPr>
        <p:spPr>
          <a:xfrm rot="467343">
            <a:off x="4081739" y="3693327"/>
            <a:ext cx="2658528" cy="29402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97" name="Google Shape;397;p65"/>
          <p:cNvSpPr/>
          <p:nvPr/>
        </p:nvSpPr>
        <p:spPr>
          <a:xfrm rot="-221812">
            <a:off x="4133069" y="2379704"/>
            <a:ext cx="2419435" cy="294008"/>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98" name="Google Shape;398;p65"/>
          <p:cNvSpPr/>
          <p:nvPr/>
        </p:nvSpPr>
        <p:spPr>
          <a:xfrm>
            <a:off x="4364171" y="3000588"/>
            <a:ext cx="11760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399" name="Google Shape;399;p65"/>
          <p:cNvSpPr/>
          <p:nvPr/>
        </p:nvSpPr>
        <p:spPr>
          <a:xfrm rot="1484023">
            <a:off x="3566029" y="4131296"/>
            <a:ext cx="2115909" cy="293969"/>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00" name="Google Shape;400;p65"/>
          <p:cNvSpPr/>
          <p:nvPr/>
        </p:nvSpPr>
        <p:spPr>
          <a:xfrm>
            <a:off x="6985900" y="5264582"/>
            <a:ext cx="21471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a:solidFill>
                  <a:schemeClr val="dk1"/>
                </a:solidFill>
              </a:rPr>
              <a:t>S</a:t>
            </a:r>
            <a:r>
              <a:rPr lang="en-IN" sz="2400" b="1" i="0" u="none" strike="noStrike" cap="none">
                <a:solidFill>
                  <a:schemeClr val="dk1"/>
                </a:solidFill>
                <a:latin typeface="Arial"/>
                <a:ea typeface="Arial"/>
                <a:cs typeface="Arial"/>
                <a:sym typeface="Arial"/>
              </a:rPr>
              <a:t>oftware</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01" name="Google Shape;401;p65"/>
          <p:cNvSpPr/>
          <p:nvPr/>
        </p:nvSpPr>
        <p:spPr>
          <a:xfrm rot="1373281">
            <a:off x="2844750" y="4703788"/>
            <a:ext cx="4294847" cy="294026"/>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02" name="Google Shape;402;p65"/>
          <p:cNvSpPr/>
          <p:nvPr/>
        </p:nvSpPr>
        <p:spPr>
          <a:xfrm rot="3548698">
            <a:off x="2204895" y="4623624"/>
            <a:ext cx="2087673" cy="293829"/>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03" name="Google Shape;403;p65"/>
          <p:cNvSpPr/>
          <p:nvPr/>
        </p:nvSpPr>
        <p:spPr>
          <a:xfrm>
            <a:off x="3801850" y="5557525"/>
            <a:ext cx="2946000" cy="6186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Pictures,graphics </a:t>
            </a:r>
            <a:endParaRPr/>
          </a:p>
        </p:txBody>
      </p:sp>
      <p:pic>
        <p:nvPicPr>
          <p:cNvPr id="404" name="Google Shape;404;p65"/>
          <p:cNvPicPr preferRelativeResize="0"/>
          <p:nvPr/>
        </p:nvPicPr>
        <p:blipFill rotWithShape="1">
          <a:blip r:embed="rId3">
            <a:alphaModFix/>
          </a:blip>
          <a:srcRect/>
          <a:stretch/>
        </p:blipFill>
        <p:spPr>
          <a:xfrm>
            <a:off x="100" y="0"/>
            <a:ext cx="330200"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6"/>
          <p:cNvSpPr txBox="1"/>
          <p:nvPr/>
        </p:nvSpPr>
        <p:spPr>
          <a:xfrm>
            <a:off x="201291" y="-19525"/>
            <a:ext cx="119907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ADDIE     model: Develop</a:t>
            </a:r>
            <a:endParaRPr sz="3200" b="1" i="0" u="none" strike="noStrike" cap="none">
              <a:solidFill>
                <a:schemeClr val="lt1"/>
              </a:solidFill>
              <a:latin typeface="Calibri"/>
              <a:ea typeface="Calibri"/>
              <a:cs typeface="Calibri"/>
              <a:sym typeface="Calibri"/>
            </a:endParaRPr>
          </a:p>
        </p:txBody>
      </p:sp>
      <p:sp>
        <p:nvSpPr>
          <p:cNvPr id="410" name="Google Shape;410;p66"/>
          <p:cNvSpPr/>
          <p:nvPr/>
        </p:nvSpPr>
        <p:spPr>
          <a:xfrm>
            <a:off x="1991033" y="2547765"/>
            <a:ext cx="2178300" cy="1700400"/>
          </a:xfrm>
          <a:prstGeom prst="ellipse">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4000" b="1" i="0" u="none" strike="noStrike" cap="none">
                <a:solidFill>
                  <a:schemeClr val="lt1"/>
                </a:solidFill>
                <a:latin typeface="Arial"/>
                <a:ea typeface="Arial"/>
                <a:cs typeface="Arial"/>
                <a:sym typeface="Arial"/>
              </a:rPr>
              <a:t>D</a:t>
            </a:r>
            <a:r>
              <a:rPr lang="en-IN" sz="2400" b="1" i="0" u="none" strike="noStrike" cap="none">
                <a:solidFill>
                  <a:schemeClr val="lt1"/>
                </a:solidFill>
                <a:latin typeface="Arial"/>
                <a:ea typeface="Arial"/>
                <a:cs typeface="Arial"/>
                <a:sym typeface="Arial"/>
              </a:rPr>
              <a:t>evelop</a:t>
            </a:r>
            <a:endParaRPr/>
          </a:p>
        </p:txBody>
      </p:sp>
      <p:sp>
        <p:nvSpPr>
          <p:cNvPr id="411" name="Google Shape;411;p66"/>
          <p:cNvSpPr/>
          <p:nvPr/>
        </p:nvSpPr>
        <p:spPr>
          <a:xfrm>
            <a:off x="5048680" y="1584708"/>
            <a:ext cx="33945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Scripts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2" name="Google Shape;412;p66"/>
          <p:cNvSpPr/>
          <p:nvPr/>
        </p:nvSpPr>
        <p:spPr>
          <a:xfrm>
            <a:off x="6419836" y="2271726"/>
            <a:ext cx="22233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Storyboard</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3" name="Google Shape;413;p66"/>
          <p:cNvSpPr/>
          <p:nvPr/>
        </p:nvSpPr>
        <p:spPr>
          <a:xfrm>
            <a:off x="5355771" y="3093601"/>
            <a:ext cx="27201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Activities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4" name="Google Shape;414;p66"/>
          <p:cNvSpPr/>
          <p:nvPr/>
        </p:nvSpPr>
        <p:spPr>
          <a:xfrm>
            <a:off x="6581765" y="3941964"/>
            <a:ext cx="25800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Assessment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15" name="Google Shape;415;p66"/>
          <p:cNvSpPr/>
          <p:nvPr/>
        </p:nvSpPr>
        <p:spPr>
          <a:xfrm>
            <a:off x="5472793" y="4674037"/>
            <a:ext cx="4003200" cy="8016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Voice over </a:t>
            </a:r>
            <a:endParaRPr/>
          </a:p>
        </p:txBody>
      </p:sp>
      <p:sp>
        <p:nvSpPr>
          <p:cNvPr id="416" name="Google Shape;416;p66"/>
          <p:cNvSpPr/>
          <p:nvPr/>
        </p:nvSpPr>
        <p:spPr>
          <a:xfrm rot="-1489697">
            <a:off x="3360294" y="2045488"/>
            <a:ext cx="1761847" cy="293823"/>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17" name="Google Shape;417;p66"/>
          <p:cNvSpPr/>
          <p:nvPr/>
        </p:nvSpPr>
        <p:spPr>
          <a:xfrm rot="467343">
            <a:off x="3929339" y="3998127"/>
            <a:ext cx="2658528" cy="29402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18" name="Google Shape;418;p66"/>
          <p:cNvSpPr/>
          <p:nvPr/>
        </p:nvSpPr>
        <p:spPr>
          <a:xfrm rot="-221812">
            <a:off x="3980669" y="2684504"/>
            <a:ext cx="2419435" cy="294008"/>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19" name="Google Shape;419;p66"/>
          <p:cNvSpPr/>
          <p:nvPr/>
        </p:nvSpPr>
        <p:spPr>
          <a:xfrm>
            <a:off x="4211771" y="3305388"/>
            <a:ext cx="11760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20" name="Google Shape;420;p66"/>
          <p:cNvSpPr/>
          <p:nvPr/>
        </p:nvSpPr>
        <p:spPr>
          <a:xfrm rot="1290490">
            <a:off x="3151606" y="4511842"/>
            <a:ext cx="2372939" cy="293755"/>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pic>
        <p:nvPicPr>
          <p:cNvPr id="421" name="Google Shape;421;p66"/>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6"/>
          <p:cNvSpPr/>
          <p:nvPr/>
        </p:nvSpPr>
        <p:spPr>
          <a:xfrm>
            <a:off x="1581390" y="-393383"/>
            <a:ext cx="7154545" cy="6838315"/>
          </a:xfrm>
          <a:prstGeom prst="triangle">
            <a:avLst>
              <a:gd name="adj" fmla="val 50000"/>
            </a:avLst>
          </a:prstGeom>
          <a:solidFill>
            <a:srgbClr val="FDE9D8"/>
          </a:solidFill>
          <a:ln w="25400" cap="flat" cmpd="sng">
            <a:solidFill>
              <a:srgbClr val="FDE9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8" name="Google Shape;188;p46"/>
          <p:cNvGrpSpPr/>
          <p:nvPr/>
        </p:nvGrpSpPr>
        <p:grpSpPr>
          <a:xfrm>
            <a:off x="5365115" y="165100"/>
            <a:ext cx="6400800" cy="5982970"/>
            <a:chOff x="5109" y="260"/>
            <a:chExt cx="10080" cy="9422"/>
          </a:xfrm>
        </p:grpSpPr>
        <p:sp>
          <p:nvSpPr>
            <p:cNvPr id="189" name="Google Shape;189;p46"/>
            <p:cNvSpPr/>
            <p:nvPr/>
          </p:nvSpPr>
          <p:spPr>
            <a:xfrm>
              <a:off x="5109" y="260"/>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Pilot studies for online education</a:t>
              </a:r>
              <a:endParaRPr sz="2400" b="0" i="0" u="none" strike="noStrike" cap="none">
                <a:solidFill>
                  <a:schemeClr val="dk1"/>
                </a:solidFill>
                <a:latin typeface="Arial"/>
                <a:ea typeface="Arial"/>
                <a:cs typeface="Arial"/>
                <a:sym typeface="Arial"/>
              </a:endParaRPr>
            </a:p>
          </p:txBody>
        </p:sp>
        <p:sp>
          <p:nvSpPr>
            <p:cNvPr id="190" name="Google Shape;190;p46"/>
            <p:cNvSpPr/>
            <p:nvPr/>
          </p:nvSpPr>
          <p:spPr>
            <a:xfrm>
              <a:off x="5109" y="1187"/>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Digital infrastructure</a:t>
              </a:r>
              <a:endParaRPr sz="2400" b="0" i="0" u="none" strike="noStrike" cap="none">
                <a:solidFill>
                  <a:schemeClr val="dk1"/>
                </a:solidFill>
                <a:latin typeface="Arial"/>
                <a:ea typeface="Arial"/>
                <a:cs typeface="Arial"/>
                <a:sym typeface="Arial"/>
              </a:endParaRPr>
            </a:p>
          </p:txBody>
        </p:sp>
        <p:sp>
          <p:nvSpPr>
            <p:cNvPr id="191" name="Google Shape;191;p46"/>
            <p:cNvSpPr/>
            <p:nvPr/>
          </p:nvSpPr>
          <p:spPr>
            <a:xfrm>
              <a:off x="5109" y="2114"/>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Online teaching platforms and tools</a:t>
              </a:r>
              <a:endParaRPr sz="2400" b="0" i="0" u="none" strike="noStrike" cap="none">
                <a:solidFill>
                  <a:schemeClr val="dk1"/>
                </a:solidFill>
                <a:latin typeface="Arial"/>
                <a:ea typeface="Arial"/>
                <a:cs typeface="Arial"/>
                <a:sym typeface="Arial"/>
              </a:endParaRPr>
            </a:p>
          </p:txBody>
        </p:sp>
        <p:sp>
          <p:nvSpPr>
            <p:cNvPr id="192" name="Google Shape;192;p46"/>
            <p:cNvSpPr/>
            <p:nvPr/>
          </p:nvSpPr>
          <p:spPr>
            <a:xfrm>
              <a:off x="5129" y="3041"/>
              <a:ext cx="10000" cy="107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Content creation, digital repository, and dissemination</a:t>
              </a:r>
              <a:endParaRPr sz="2400" b="0" i="0" u="none" strike="noStrike" cap="none">
                <a:solidFill>
                  <a:schemeClr val="dk1"/>
                </a:solidFill>
                <a:latin typeface="Arial"/>
                <a:ea typeface="Arial"/>
                <a:cs typeface="Arial"/>
                <a:sym typeface="Arial"/>
              </a:endParaRPr>
            </a:p>
          </p:txBody>
        </p:sp>
        <p:sp>
          <p:nvSpPr>
            <p:cNvPr id="193" name="Google Shape;193;p46"/>
            <p:cNvSpPr/>
            <p:nvPr/>
          </p:nvSpPr>
          <p:spPr>
            <a:xfrm>
              <a:off x="5149" y="4128"/>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Addressing the digital divide</a:t>
              </a:r>
              <a:endParaRPr sz="2400" b="0" i="0" u="none" strike="noStrike" cap="none">
                <a:solidFill>
                  <a:schemeClr val="dk1"/>
                </a:solidFill>
                <a:latin typeface="Arial"/>
                <a:ea typeface="Arial"/>
                <a:cs typeface="Arial"/>
                <a:sym typeface="Arial"/>
              </a:endParaRPr>
            </a:p>
          </p:txBody>
        </p:sp>
        <p:sp>
          <p:nvSpPr>
            <p:cNvPr id="194" name="Google Shape;194;p46"/>
            <p:cNvSpPr/>
            <p:nvPr/>
          </p:nvSpPr>
          <p:spPr>
            <a:xfrm>
              <a:off x="5169" y="5055"/>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dirty="0">
                  <a:solidFill>
                    <a:schemeClr val="dk1"/>
                  </a:solidFill>
                  <a:latin typeface="Arial"/>
                  <a:ea typeface="Arial"/>
                  <a:cs typeface="Arial"/>
                  <a:sym typeface="Arial"/>
                </a:rPr>
                <a:t>Virtual </a:t>
              </a:r>
              <a:r>
                <a:rPr lang="en-IN" sz="2400" b="1" i="0" u="none" strike="noStrike" cap="none" dirty="0" smtClean="0">
                  <a:solidFill>
                    <a:schemeClr val="dk1"/>
                  </a:solidFill>
                  <a:latin typeface="Arial"/>
                  <a:ea typeface="Arial"/>
                  <a:cs typeface="Arial"/>
                  <a:sym typeface="Arial"/>
                </a:rPr>
                <a:t>labs</a:t>
              </a:r>
              <a:endParaRPr sz="2400" b="0" i="0" u="none" strike="noStrike" cap="none" dirty="0">
                <a:solidFill>
                  <a:schemeClr val="dk1"/>
                </a:solidFill>
                <a:latin typeface="Arial"/>
                <a:ea typeface="Arial"/>
                <a:cs typeface="Arial"/>
                <a:sym typeface="Arial"/>
              </a:endParaRPr>
            </a:p>
          </p:txBody>
        </p:sp>
        <p:sp>
          <p:nvSpPr>
            <p:cNvPr id="195" name="Google Shape;195;p46"/>
            <p:cNvSpPr/>
            <p:nvPr/>
          </p:nvSpPr>
          <p:spPr>
            <a:xfrm>
              <a:off x="5189" y="5982"/>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      Training and incentives for teachers</a:t>
              </a:r>
              <a:endParaRPr sz="2400" b="0" i="0" u="none" strike="noStrike" cap="none">
                <a:solidFill>
                  <a:schemeClr val="dk1"/>
                </a:solidFill>
                <a:latin typeface="Arial"/>
                <a:ea typeface="Arial"/>
                <a:cs typeface="Arial"/>
                <a:sym typeface="Arial"/>
              </a:endParaRPr>
            </a:p>
          </p:txBody>
        </p:sp>
        <p:sp>
          <p:nvSpPr>
            <p:cNvPr id="196" name="Google Shape;196;p46"/>
            <p:cNvSpPr/>
            <p:nvPr/>
          </p:nvSpPr>
          <p:spPr>
            <a:xfrm>
              <a:off x="5189" y="6909"/>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Online assessment and examinations</a:t>
              </a:r>
              <a:endParaRPr sz="2400" b="0" i="0" u="none" strike="noStrike" cap="none">
                <a:solidFill>
                  <a:schemeClr val="dk1"/>
                </a:solidFill>
                <a:latin typeface="Arial"/>
                <a:ea typeface="Arial"/>
                <a:cs typeface="Arial"/>
                <a:sym typeface="Arial"/>
              </a:endParaRPr>
            </a:p>
          </p:txBody>
        </p:sp>
        <p:sp>
          <p:nvSpPr>
            <p:cNvPr id="197" name="Google Shape;197;p46"/>
            <p:cNvSpPr/>
            <p:nvPr/>
          </p:nvSpPr>
          <p:spPr>
            <a:xfrm>
              <a:off x="5189" y="7836"/>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              Blended modes of learning</a:t>
              </a:r>
              <a:endParaRPr sz="2400" b="0" i="0" u="none" strike="noStrike" cap="none">
                <a:solidFill>
                  <a:schemeClr val="dk1"/>
                </a:solidFill>
                <a:latin typeface="Arial"/>
                <a:ea typeface="Arial"/>
                <a:cs typeface="Arial"/>
                <a:sym typeface="Arial"/>
              </a:endParaRPr>
            </a:p>
          </p:txBody>
        </p:sp>
        <p:sp>
          <p:nvSpPr>
            <p:cNvPr id="198" name="Google Shape;198;p46"/>
            <p:cNvSpPr/>
            <p:nvPr/>
          </p:nvSpPr>
          <p:spPr>
            <a:xfrm>
              <a:off x="5189" y="8763"/>
              <a:ext cx="10000" cy="919"/>
            </a:xfrm>
            <a:prstGeom prst="flowChartAlternateProcess">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Laying down standards</a:t>
              </a:r>
              <a:endParaRPr sz="2400" b="0" i="0" u="none" strike="noStrike" cap="none">
                <a:solidFill>
                  <a:schemeClr val="dk1"/>
                </a:solidFill>
                <a:latin typeface="Arial"/>
                <a:ea typeface="Arial"/>
                <a:cs typeface="Arial"/>
                <a:sym typeface="Arial"/>
              </a:endParaRPr>
            </a:p>
          </p:txBody>
        </p:sp>
      </p:grpSp>
      <p:sp>
        <p:nvSpPr>
          <p:cNvPr id="199" name="Google Shape;199;p46"/>
          <p:cNvSpPr txBox="1"/>
          <p:nvPr/>
        </p:nvSpPr>
        <p:spPr>
          <a:xfrm>
            <a:off x="82549" y="6108700"/>
            <a:ext cx="528256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000" b="1" i="0" u="none" strike="noStrike" cap="none">
                <a:solidFill>
                  <a:srgbClr val="000000"/>
                </a:solidFill>
                <a:latin typeface="Arial"/>
                <a:ea typeface="Arial"/>
                <a:cs typeface="Arial"/>
                <a:sym typeface="Arial"/>
              </a:rPr>
              <a:t>Leveraging technology for teaching-learning (p 56)</a:t>
            </a:r>
            <a:endParaRPr sz="2000" b="1" i="0" u="none" strike="noStrike" cap="none">
              <a:solidFill>
                <a:srgbClr val="000000"/>
              </a:solidFill>
              <a:latin typeface="Arial"/>
              <a:ea typeface="Arial"/>
              <a:cs typeface="Arial"/>
              <a:sym typeface="Arial"/>
            </a:endParaRPr>
          </a:p>
        </p:txBody>
      </p:sp>
      <p:sp>
        <p:nvSpPr>
          <p:cNvPr id="200" name="Google Shape;200;p46"/>
          <p:cNvSpPr txBox="1"/>
          <p:nvPr/>
        </p:nvSpPr>
        <p:spPr>
          <a:xfrm>
            <a:off x="283779" y="266065"/>
            <a:ext cx="4874884" cy="1468755"/>
          </a:xfrm>
          <a:prstGeom prst="rect">
            <a:avLst/>
          </a:prstGeom>
          <a:solidFill>
            <a:srgbClr val="1155CC"/>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Key initiative recommendations of NEP 2020</a:t>
            </a:r>
            <a:endParaRPr sz="32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7"/>
          <p:cNvSpPr txBox="1"/>
          <p:nvPr/>
        </p:nvSpPr>
        <p:spPr>
          <a:xfrm>
            <a:off x="155452" y="9050"/>
            <a:ext cx="120366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ADDIE</a:t>
            </a:r>
            <a:r>
              <a:rPr lang="en-IN" sz="2400" b="1" i="0" u="none" strike="noStrike" cap="none">
                <a:solidFill>
                  <a:schemeClr val="lt1"/>
                </a:solidFill>
                <a:latin typeface="Calibri"/>
                <a:ea typeface="Calibri"/>
                <a:cs typeface="Calibri"/>
                <a:sym typeface="Calibri"/>
              </a:rPr>
              <a:t>     </a:t>
            </a:r>
            <a:r>
              <a:rPr lang="en-IN" sz="3200" b="1">
                <a:solidFill>
                  <a:schemeClr val="lt1"/>
                </a:solidFill>
                <a:latin typeface="Calibri"/>
                <a:ea typeface="Calibri"/>
                <a:cs typeface="Calibri"/>
                <a:sym typeface="Calibri"/>
              </a:rPr>
              <a:t>model: Implement </a:t>
            </a:r>
            <a:r>
              <a:rPr lang="en-IN" sz="2400" b="1" i="0" u="none" strike="noStrike" cap="none">
                <a:solidFill>
                  <a:schemeClr val="lt1"/>
                </a:solidFill>
                <a:latin typeface="Calibri"/>
                <a:ea typeface="Calibri"/>
                <a:cs typeface="Calibri"/>
                <a:sym typeface="Calibri"/>
              </a:rPr>
              <a:t> </a:t>
            </a:r>
            <a:endParaRPr/>
          </a:p>
        </p:txBody>
      </p:sp>
      <p:sp>
        <p:nvSpPr>
          <p:cNvPr id="427" name="Google Shape;427;p67"/>
          <p:cNvSpPr/>
          <p:nvPr/>
        </p:nvSpPr>
        <p:spPr>
          <a:xfrm>
            <a:off x="2159000" y="2242458"/>
            <a:ext cx="2515200" cy="1881900"/>
          </a:xfrm>
          <a:prstGeom prst="ellipse">
            <a:avLst/>
          </a:prstGeom>
          <a:solidFill>
            <a:srgbClr val="CA0689"/>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4000" b="1" i="0" u="none" strike="noStrike" cap="none">
                <a:solidFill>
                  <a:schemeClr val="lt1"/>
                </a:solidFill>
                <a:latin typeface="Arial"/>
                <a:ea typeface="Arial"/>
                <a:cs typeface="Arial"/>
                <a:sym typeface="Arial"/>
              </a:rPr>
              <a:t>I</a:t>
            </a:r>
            <a:r>
              <a:rPr lang="en-IN" sz="2400" b="1" i="0" u="none" strike="noStrike" cap="none">
                <a:solidFill>
                  <a:schemeClr val="lt1"/>
                </a:solidFill>
                <a:latin typeface="Arial"/>
                <a:ea typeface="Arial"/>
                <a:cs typeface="Arial"/>
                <a:sym typeface="Arial"/>
              </a:rPr>
              <a:t>mplement  </a:t>
            </a:r>
            <a:endParaRPr/>
          </a:p>
        </p:txBody>
      </p:sp>
      <p:sp>
        <p:nvSpPr>
          <p:cNvPr id="428" name="Google Shape;428;p67"/>
          <p:cNvSpPr/>
          <p:nvPr/>
        </p:nvSpPr>
        <p:spPr>
          <a:xfrm>
            <a:off x="5353480" y="1432308"/>
            <a:ext cx="3394500" cy="5715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Select LMS</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29" name="Google Shape;429;p67"/>
          <p:cNvSpPr/>
          <p:nvPr/>
        </p:nvSpPr>
        <p:spPr>
          <a:xfrm>
            <a:off x="6724636" y="2119326"/>
            <a:ext cx="26562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Learning outcome based</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30" name="Google Shape;430;p67"/>
          <p:cNvSpPr/>
          <p:nvPr/>
        </p:nvSpPr>
        <p:spPr>
          <a:xfrm>
            <a:off x="5660571" y="2941201"/>
            <a:ext cx="27201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Make interactive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31" name="Google Shape;431;p67"/>
          <p:cNvSpPr/>
          <p:nvPr/>
        </p:nvSpPr>
        <p:spPr>
          <a:xfrm>
            <a:off x="6886565" y="3789564"/>
            <a:ext cx="25800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Embedd assessment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32" name="Google Shape;432;p67"/>
          <p:cNvSpPr/>
          <p:nvPr/>
        </p:nvSpPr>
        <p:spPr>
          <a:xfrm rot="-1489697">
            <a:off x="3701832" y="1893088"/>
            <a:ext cx="1761847" cy="293823"/>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33" name="Google Shape;433;p67"/>
          <p:cNvSpPr/>
          <p:nvPr/>
        </p:nvSpPr>
        <p:spPr>
          <a:xfrm rot="467343">
            <a:off x="4250467" y="3845727"/>
            <a:ext cx="2658528" cy="29402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34" name="Google Shape;434;p67"/>
          <p:cNvSpPr/>
          <p:nvPr/>
        </p:nvSpPr>
        <p:spPr>
          <a:xfrm rot="-221812">
            <a:off x="4318125" y="2532104"/>
            <a:ext cx="2419435" cy="294008"/>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35" name="Google Shape;435;p67"/>
          <p:cNvSpPr/>
          <p:nvPr/>
        </p:nvSpPr>
        <p:spPr>
          <a:xfrm>
            <a:off x="4536981" y="3152988"/>
            <a:ext cx="11760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pic>
        <p:nvPicPr>
          <p:cNvPr id="436" name="Google Shape;436;p67"/>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p:nvPr/>
        </p:nvSpPr>
        <p:spPr>
          <a:xfrm>
            <a:off x="108850" y="10075"/>
            <a:ext cx="120831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ADDIE</a:t>
            </a:r>
            <a:r>
              <a:rPr lang="en-IN" sz="2400" b="1" i="0" u="none" strike="noStrike" cap="none">
                <a:solidFill>
                  <a:schemeClr val="lt1"/>
                </a:solidFill>
                <a:latin typeface="Calibri"/>
                <a:ea typeface="Calibri"/>
                <a:cs typeface="Calibri"/>
                <a:sym typeface="Calibri"/>
              </a:rPr>
              <a:t>     </a:t>
            </a:r>
            <a:r>
              <a:rPr lang="en-IN" sz="3200" b="1">
                <a:solidFill>
                  <a:schemeClr val="lt1"/>
                </a:solidFill>
                <a:latin typeface="Calibri"/>
                <a:ea typeface="Calibri"/>
                <a:cs typeface="Calibri"/>
                <a:sym typeface="Calibri"/>
              </a:rPr>
              <a:t>model: Evaluate </a:t>
            </a:r>
            <a:endParaRPr sz="3200" b="1">
              <a:solidFill>
                <a:schemeClr val="lt1"/>
              </a:solidFill>
              <a:latin typeface="Calibri"/>
              <a:ea typeface="Calibri"/>
              <a:cs typeface="Calibri"/>
              <a:sym typeface="Calibri"/>
            </a:endParaRPr>
          </a:p>
        </p:txBody>
      </p:sp>
      <p:sp>
        <p:nvSpPr>
          <p:cNvPr id="442" name="Google Shape;442;p68"/>
          <p:cNvSpPr/>
          <p:nvPr/>
        </p:nvSpPr>
        <p:spPr>
          <a:xfrm>
            <a:off x="2509419" y="2395365"/>
            <a:ext cx="2269500" cy="1700400"/>
          </a:xfrm>
          <a:prstGeom prst="ellipse">
            <a:avLst/>
          </a:prstGeom>
          <a:solidFill>
            <a:srgbClr val="2CA42C"/>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4000" b="0" i="0" u="none" strike="noStrike" cap="none">
                <a:solidFill>
                  <a:schemeClr val="lt1"/>
                </a:solidFill>
                <a:latin typeface="Arial"/>
                <a:ea typeface="Arial"/>
                <a:cs typeface="Arial"/>
                <a:sym typeface="Arial"/>
              </a:rPr>
              <a:t>E</a:t>
            </a:r>
            <a:r>
              <a:rPr lang="en-IN" sz="2400" b="1" i="0" u="none" strike="noStrike" cap="none">
                <a:solidFill>
                  <a:schemeClr val="lt1"/>
                </a:solidFill>
                <a:latin typeface="Arial"/>
                <a:ea typeface="Arial"/>
                <a:cs typeface="Arial"/>
                <a:sym typeface="Arial"/>
              </a:rPr>
              <a:t>valuate </a:t>
            </a:r>
            <a:endParaRPr/>
          </a:p>
        </p:txBody>
      </p:sp>
      <p:sp>
        <p:nvSpPr>
          <p:cNvPr id="443" name="Google Shape;443;p68"/>
          <p:cNvSpPr/>
          <p:nvPr/>
        </p:nvSpPr>
        <p:spPr>
          <a:xfrm>
            <a:off x="5658275" y="1317998"/>
            <a:ext cx="33945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Review</a:t>
            </a:r>
            <a:endParaRPr sz="1400" b="0" i="0" u="none" strike="noStrike" cap="none">
              <a:solidFill>
                <a:schemeClr val="dk1"/>
              </a:solidFill>
              <a:latin typeface="Arial"/>
              <a:ea typeface="Arial"/>
              <a:cs typeface="Arial"/>
              <a:sym typeface="Arial"/>
            </a:endParaRPr>
          </a:p>
        </p:txBody>
      </p:sp>
      <p:sp>
        <p:nvSpPr>
          <p:cNvPr id="444" name="Google Shape;444;p68"/>
          <p:cNvSpPr/>
          <p:nvPr/>
        </p:nvSpPr>
        <p:spPr>
          <a:xfrm>
            <a:off x="7029436" y="2119326"/>
            <a:ext cx="22233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Lo  achieved?</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5" name="Google Shape;445;p68"/>
          <p:cNvSpPr/>
          <p:nvPr/>
        </p:nvSpPr>
        <p:spPr>
          <a:xfrm>
            <a:off x="5965371" y="2941201"/>
            <a:ext cx="2720100" cy="736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Summative assessment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6" name="Google Shape;446;p68"/>
          <p:cNvSpPr/>
          <p:nvPr/>
        </p:nvSpPr>
        <p:spPr>
          <a:xfrm>
            <a:off x="7191365" y="3789564"/>
            <a:ext cx="2580000" cy="6858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Get feedback  </a:t>
            </a:r>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7" name="Google Shape;447;p68"/>
          <p:cNvSpPr/>
          <p:nvPr/>
        </p:nvSpPr>
        <p:spPr>
          <a:xfrm>
            <a:off x="6082393" y="4521637"/>
            <a:ext cx="4003200" cy="801600"/>
          </a:xfrm>
          <a:prstGeom prst="snip1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0" u="none" strike="noStrike" cap="none">
                <a:solidFill>
                  <a:schemeClr val="dk1"/>
                </a:solidFill>
                <a:latin typeface="Arial"/>
                <a:ea typeface="Arial"/>
                <a:cs typeface="Arial"/>
                <a:sym typeface="Arial"/>
              </a:rPr>
              <a:t>Revise </a:t>
            </a:r>
            <a:endParaRPr/>
          </a:p>
        </p:txBody>
      </p:sp>
      <p:sp>
        <p:nvSpPr>
          <p:cNvPr id="448" name="Google Shape;448;p68"/>
          <p:cNvSpPr/>
          <p:nvPr/>
        </p:nvSpPr>
        <p:spPr>
          <a:xfrm rot="-1489697">
            <a:off x="3969894" y="1893088"/>
            <a:ext cx="1761847" cy="293823"/>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49" name="Google Shape;449;p68"/>
          <p:cNvSpPr/>
          <p:nvPr/>
        </p:nvSpPr>
        <p:spPr>
          <a:xfrm rot="467343">
            <a:off x="4538939" y="3845727"/>
            <a:ext cx="2658528" cy="29402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50" name="Google Shape;450;p68"/>
          <p:cNvSpPr/>
          <p:nvPr/>
        </p:nvSpPr>
        <p:spPr>
          <a:xfrm rot="-221812">
            <a:off x="4590269" y="2532104"/>
            <a:ext cx="2419435" cy="294008"/>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51" name="Google Shape;451;p68"/>
          <p:cNvSpPr/>
          <p:nvPr/>
        </p:nvSpPr>
        <p:spPr>
          <a:xfrm>
            <a:off x="4821371" y="3152988"/>
            <a:ext cx="1176000" cy="294000"/>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
        <p:nvSpPr>
          <p:cNvPr id="452" name="Google Shape;452;p68"/>
          <p:cNvSpPr/>
          <p:nvPr/>
        </p:nvSpPr>
        <p:spPr>
          <a:xfrm rot="1290490">
            <a:off x="3761206" y="4359442"/>
            <a:ext cx="2372939" cy="293755"/>
          </a:xfrm>
          <a:prstGeom prst="rightArrow">
            <a:avLst>
              <a:gd name="adj1" fmla="val 50000"/>
              <a:gd name="adj2" fmla="val 50000"/>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pic>
        <p:nvPicPr>
          <p:cNvPr id="453" name="Google Shape;453;p68"/>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2"/>
          <p:cNvSpPr txBox="1"/>
          <p:nvPr/>
        </p:nvSpPr>
        <p:spPr>
          <a:xfrm>
            <a:off x="1218600" y="826175"/>
            <a:ext cx="7871100" cy="5632271"/>
          </a:xfrm>
          <a:prstGeom prst="rect">
            <a:avLst/>
          </a:prstGeom>
          <a:noFill/>
          <a:ln>
            <a:noFill/>
          </a:ln>
        </p:spPr>
        <p:txBody>
          <a:bodyPr spcFirstLastPara="1" wrap="square" lIns="91425" tIns="45700" rIns="91425" bIns="45700" anchor="t" anchorCtr="0">
            <a:spAutoFit/>
          </a:bodyPr>
          <a:lstStyle/>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Laboratory work </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Classroom </a:t>
            </a:r>
            <a:r>
              <a:rPr lang="en-IN" sz="2400" b="1" i="0" u="none" strike="noStrike" cap="none" dirty="0" smtClean="0">
                <a:solidFill>
                  <a:srgbClr val="000000"/>
                </a:solidFill>
                <a:latin typeface="Calibri"/>
                <a:ea typeface="Calibri"/>
                <a:cs typeface="Calibri"/>
                <a:sym typeface="Calibri"/>
              </a:rPr>
              <a:t>learning-teaching: </a:t>
            </a:r>
            <a:r>
              <a:rPr lang="en-IN" sz="2400" b="1" i="0" u="none" strike="noStrike" cap="none" dirty="0">
                <a:solidFill>
                  <a:srgbClr val="000000"/>
                </a:solidFill>
                <a:latin typeface="Calibri"/>
                <a:ea typeface="Calibri"/>
                <a:cs typeface="Calibri"/>
                <a:sym typeface="Calibri"/>
              </a:rPr>
              <a:t>blended /hybrid learning</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Inquiry </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dirty="0" smtClean="0">
                <a:latin typeface="Calibri"/>
                <a:ea typeface="Calibri"/>
                <a:cs typeface="Calibri"/>
                <a:sym typeface="Calibri"/>
              </a:rPr>
              <a:t>Assignment</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Exercise</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Demonstration + discussion</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Prediction and testing/retesting</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Group work</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Individual work</a:t>
            </a:r>
            <a:endParaRPr sz="1000" dirty="0">
              <a:latin typeface="Calibri"/>
              <a:ea typeface="Calibri"/>
              <a:cs typeface="Calibri"/>
              <a:sym typeface="Calibri"/>
            </a:endParaRPr>
          </a:p>
          <a:p>
            <a:pPr marL="285750" marR="0" lvl="0" indent="-26035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Investigatory project</a:t>
            </a:r>
            <a:endParaRPr sz="1000" i="0" u="none" strike="noStrike" cap="none" dirty="0">
              <a:solidFill>
                <a:srgbClr val="000000"/>
              </a:solidFill>
              <a:latin typeface="Calibri"/>
              <a:ea typeface="Calibri"/>
              <a:cs typeface="Calibri"/>
              <a:sym typeface="Calibri"/>
            </a:endParaRPr>
          </a:p>
        </p:txBody>
      </p:sp>
      <p:sp>
        <p:nvSpPr>
          <p:cNvPr id="459" name="Google Shape;459;p72"/>
          <p:cNvSpPr/>
          <p:nvPr/>
        </p:nvSpPr>
        <p:spPr>
          <a:xfrm>
            <a:off x="0" y="0"/>
            <a:ext cx="12192000" cy="6108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Multiple strategies can be integrated with e- content</a:t>
            </a:r>
            <a:r>
              <a:rPr lang="en-IN" sz="2800" b="1" i="0" u="none" strike="noStrike" cap="none">
                <a:solidFill>
                  <a:schemeClr val="lt1"/>
                </a:solidFill>
                <a:latin typeface="Arial"/>
                <a:ea typeface="Arial"/>
                <a:cs typeface="Arial"/>
                <a:sym typeface="Arial"/>
              </a:rPr>
              <a:t> </a:t>
            </a:r>
            <a:endParaRPr sz="3200" b="1" i="0" u="none" strike="noStrike" cap="none">
              <a:solidFill>
                <a:schemeClr val="lt1"/>
              </a:solidFill>
              <a:latin typeface="Arial"/>
              <a:ea typeface="Arial"/>
              <a:cs typeface="Arial"/>
              <a:sym typeface="Arial"/>
            </a:endParaRPr>
          </a:p>
        </p:txBody>
      </p:sp>
      <p:sp>
        <p:nvSpPr>
          <p:cNvPr id="460" name="Google Shape;460;p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22</a:t>
            </a:fld>
            <a:endParaRPr/>
          </a:p>
        </p:txBody>
      </p:sp>
      <p:pic>
        <p:nvPicPr>
          <p:cNvPr id="461" name="Google Shape;461;p72"/>
          <p:cNvPicPr preferRelativeResize="0"/>
          <p:nvPr/>
        </p:nvPicPr>
        <p:blipFill rotWithShape="1">
          <a:blip r:embed="rId3">
            <a:alphaModFix/>
          </a:blip>
          <a:srcRect/>
          <a:stretch/>
        </p:blipFill>
        <p:spPr>
          <a:xfrm>
            <a:off x="0" y="0"/>
            <a:ext cx="440267"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3"/>
          <p:cNvSpPr/>
          <p:nvPr/>
        </p:nvSpPr>
        <p:spPr>
          <a:xfrm>
            <a:off x="959325" y="1201500"/>
            <a:ext cx="4865700" cy="4455000"/>
          </a:xfrm>
          <a:prstGeom prst="rect">
            <a:avLst/>
          </a:prstGeom>
          <a:noFill/>
          <a:ln>
            <a:noFill/>
          </a:ln>
        </p:spPr>
        <p:txBody>
          <a:bodyPr spcFirstLastPara="1" wrap="square" lIns="91425" tIns="45700" rIns="91425" bIns="45700" anchor="b" anchorCtr="0">
            <a:spAutoFit/>
          </a:bodyPr>
          <a:lstStyle/>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Discussion</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Open ended questions</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Argumentation</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Project work</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Field visit, community involvement</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Survey</a:t>
            </a:r>
            <a:endParaRPr sz="2400">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i="0" u="none" strike="noStrike" cap="none">
                <a:solidFill>
                  <a:srgbClr val="000000"/>
                </a:solidFill>
                <a:latin typeface="Calibri"/>
                <a:ea typeface="Calibri"/>
                <a:cs typeface="Calibri"/>
                <a:sym typeface="Calibri"/>
              </a:rPr>
              <a:t>Interview</a:t>
            </a:r>
            <a:endParaRPr sz="2400" b="1" i="0" u="none" strike="noStrike" cap="none">
              <a:solidFill>
                <a:srgbClr val="000000"/>
              </a:solidFill>
              <a:latin typeface="Calibri"/>
              <a:ea typeface="Calibri"/>
              <a:cs typeface="Calibri"/>
              <a:sym typeface="Calibri"/>
            </a:endParaRPr>
          </a:p>
          <a:p>
            <a:pPr marL="342900" marR="0" lvl="0" indent="-406400" algn="l" rtl="0">
              <a:lnSpc>
                <a:spcPct val="100000"/>
              </a:lnSpc>
              <a:spcBef>
                <a:spcPts val="0"/>
              </a:spcBef>
              <a:spcAft>
                <a:spcPts val="0"/>
              </a:spcAft>
              <a:buClr>
                <a:srgbClr val="000000"/>
              </a:buClr>
              <a:buSzPts val="3400"/>
              <a:buFont typeface="Calibri"/>
              <a:buChar char="⮚"/>
            </a:pPr>
            <a:r>
              <a:rPr lang="en-IN" sz="2400" b="1">
                <a:solidFill>
                  <a:schemeClr val="dk1"/>
                </a:solidFill>
                <a:latin typeface="Calibri"/>
                <a:ea typeface="Calibri"/>
                <a:cs typeface="Calibri"/>
                <a:sym typeface="Calibri"/>
              </a:rPr>
              <a:t>Activity/Experiment</a:t>
            </a:r>
            <a:r>
              <a:rPr lang="en-IN" sz="2400" b="1" i="0" u="none" strike="noStrike" cap="none">
                <a:solidFill>
                  <a:srgbClr val="000000"/>
                </a:solidFill>
                <a:latin typeface="Calibri"/>
                <a:ea typeface="Calibri"/>
                <a:cs typeface="Calibri"/>
                <a:sym typeface="Calibri"/>
              </a:rPr>
              <a:t> </a:t>
            </a:r>
            <a:endParaRPr sz="2400" b="1" i="0" u="none" strike="noStrike" cap="none">
              <a:solidFill>
                <a:srgbClr val="000000"/>
              </a:solidFill>
              <a:latin typeface="Calibri"/>
              <a:ea typeface="Calibri"/>
              <a:cs typeface="Calibri"/>
              <a:sym typeface="Calibri"/>
            </a:endParaRPr>
          </a:p>
        </p:txBody>
      </p:sp>
      <p:sp>
        <p:nvSpPr>
          <p:cNvPr id="467" name="Google Shape;467;p73"/>
          <p:cNvSpPr/>
          <p:nvPr/>
        </p:nvSpPr>
        <p:spPr>
          <a:xfrm>
            <a:off x="0" y="0"/>
            <a:ext cx="12192000" cy="6411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a:solidFill>
                  <a:schemeClr val="lt1"/>
                </a:solidFill>
              </a:rPr>
              <a:t>  Multiple strategies can be integrated with e content</a:t>
            </a:r>
            <a:r>
              <a:rPr lang="en-IN" sz="2800" b="1" i="0" u="none" strike="noStrike" cap="none">
                <a:solidFill>
                  <a:schemeClr val="lt1"/>
                </a:solidFill>
                <a:latin typeface="Arial"/>
                <a:ea typeface="Arial"/>
                <a:cs typeface="Arial"/>
                <a:sym typeface="Arial"/>
              </a:rPr>
              <a:t> </a:t>
            </a:r>
            <a:endParaRPr sz="3200" b="1" i="0" u="none" strike="noStrike" cap="none">
              <a:solidFill>
                <a:schemeClr val="lt1"/>
              </a:solidFill>
              <a:latin typeface="Arial"/>
              <a:ea typeface="Arial"/>
              <a:cs typeface="Arial"/>
              <a:sym typeface="Arial"/>
            </a:endParaRPr>
          </a:p>
        </p:txBody>
      </p:sp>
      <p:sp>
        <p:nvSpPr>
          <p:cNvPr id="468" name="Google Shape;468;p73"/>
          <p:cNvSpPr txBox="1"/>
          <p:nvPr/>
        </p:nvSpPr>
        <p:spPr>
          <a:xfrm>
            <a:off x="7178650" y="868900"/>
            <a:ext cx="4727400" cy="494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dk1"/>
              </a:solidFill>
            </a:endParaRPr>
          </a:p>
          <a:p>
            <a:pPr marL="342900" lvl="0" indent="-406400" algn="just"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Exploration</a:t>
            </a:r>
            <a:endParaRPr sz="2400">
              <a:solidFill>
                <a:schemeClr val="dk1"/>
              </a:solidFill>
              <a:latin typeface="Calibri"/>
              <a:ea typeface="Calibri"/>
              <a:cs typeface="Calibri"/>
              <a:sym typeface="Calibri"/>
            </a:endParaRPr>
          </a:p>
          <a:p>
            <a:pPr marL="342900" lvl="0" indent="-406400" algn="just"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Role play</a:t>
            </a:r>
            <a:endParaRPr sz="24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Drawing/Art integrated approach</a:t>
            </a:r>
            <a:endParaRPr sz="2400">
              <a:solidFill>
                <a:schemeClr val="dk1"/>
              </a:solidFill>
              <a:latin typeface="Calibri"/>
              <a:ea typeface="Calibri"/>
              <a:cs typeface="Calibri"/>
              <a:sym typeface="Calibri"/>
            </a:endParaRPr>
          </a:p>
          <a:p>
            <a:pPr marL="342900" lvl="0" indent="-406400" algn="l"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Sports/game integrated pedagogy</a:t>
            </a:r>
            <a:endParaRPr sz="2400">
              <a:solidFill>
                <a:schemeClr val="dk1"/>
              </a:solidFill>
              <a:latin typeface="Calibri"/>
              <a:ea typeface="Calibri"/>
              <a:cs typeface="Calibri"/>
              <a:sym typeface="Calibri"/>
            </a:endParaRPr>
          </a:p>
          <a:p>
            <a:pPr marL="342900" lvl="0" indent="-406400" algn="just"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Digital story</a:t>
            </a:r>
            <a:endParaRPr sz="2400">
              <a:solidFill>
                <a:schemeClr val="dk1"/>
              </a:solidFill>
              <a:latin typeface="Calibri"/>
              <a:ea typeface="Calibri"/>
              <a:cs typeface="Calibri"/>
              <a:sym typeface="Calibri"/>
            </a:endParaRPr>
          </a:p>
          <a:p>
            <a:pPr marL="342900" lvl="0" indent="-406400" algn="just"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Historical approach </a:t>
            </a:r>
            <a:endParaRPr sz="2400">
              <a:solidFill>
                <a:schemeClr val="dk1"/>
              </a:solidFill>
              <a:latin typeface="Calibri"/>
              <a:ea typeface="Calibri"/>
              <a:cs typeface="Calibri"/>
              <a:sym typeface="Calibri"/>
            </a:endParaRPr>
          </a:p>
          <a:p>
            <a:pPr marL="342900" lvl="0" indent="-406400" algn="just" rtl="0">
              <a:spcBef>
                <a:spcPts val="0"/>
              </a:spcBef>
              <a:spcAft>
                <a:spcPts val="0"/>
              </a:spcAft>
              <a:buClr>
                <a:schemeClr val="dk1"/>
              </a:buClr>
              <a:buSzPts val="3400"/>
              <a:buFont typeface="Calibri"/>
              <a:buChar char="⮚"/>
            </a:pPr>
            <a:r>
              <a:rPr lang="en-IN" sz="2400" b="1">
                <a:solidFill>
                  <a:schemeClr val="dk1"/>
                </a:solidFill>
                <a:latin typeface="Calibri"/>
                <a:ea typeface="Calibri"/>
                <a:cs typeface="Calibri"/>
                <a:sym typeface="Calibri"/>
              </a:rPr>
              <a:t>Quiz</a:t>
            </a:r>
            <a:endParaRPr sz="1500">
              <a:latin typeface="Calibri"/>
              <a:ea typeface="Calibri"/>
              <a:cs typeface="Calibri"/>
              <a:sym typeface="Calibri"/>
            </a:endParaRPr>
          </a:p>
        </p:txBody>
      </p:sp>
      <p:pic>
        <p:nvPicPr>
          <p:cNvPr id="469" name="Google Shape;469;p73"/>
          <p:cNvPicPr preferRelativeResize="0"/>
          <p:nvPr/>
        </p:nvPicPr>
        <p:blipFill rotWithShape="1">
          <a:blip r:embed="rId3">
            <a:alphaModFix/>
          </a:blip>
          <a:srcRect/>
          <a:stretch/>
        </p:blipFill>
        <p:spPr>
          <a:xfrm>
            <a:off x="0" y="0"/>
            <a:ext cx="440267"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5"/>
          <p:cNvSpPr/>
          <p:nvPr/>
        </p:nvSpPr>
        <p:spPr>
          <a:xfrm>
            <a:off x="872225" y="1065375"/>
            <a:ext cx="11105100" cy="507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i="0" u="none" strike="noStrike" cap="none">
                <a:solidFill>
                  <a:schemeClr val="dk1"/>
                </a:solidFill>
                <a:latin typeface="Calibri"/>
                <a:ea typeface="Calibri"/>
                <a:cs typeface="Calibri"/>
                <a:sym typeface="Calibri"/>
              </a:rPr>
              <a:t>Different kinds of questions suggest different kinds of  investigations.</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a:solidFill>
                <a:schemeClr val="dk1"/>
              </a:solidFill>
              <a:latin typeface="Calibri"/>
              <a:ea typeface="Calibri"/>
              <a:cs typeface="Calibri"/>
              <a:sym typeface="Calibri"/>
            </a:endParaRPr>
          </a:p>
          <a:p>
            <a:pPr marL="190500" marR="0" lvl="0" indent="-190500" algn="l" rtl="0">
              <a:lnSpc>
                <a:spcPct val="10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 Some investigations involve </a:t>
            </a:r>
            <a:r>
              <a:rPr lang="en-IN" sz="2400" b="1" i="0" u="none" strike="noStrike" cap="none">
                <a:solidFill>
                  <a:srgbClr val="C00000"/>
                </a:solidFill>
                <a:latin typeface="Calibri"/>
                <a:ea typeface="Calibri"/>
                <a:cs typeface="Calibri"/>
                <a:sym typeface="Calibri"/>
              </a:rPr>
              <a:t>observing and describing</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rgbClr val="C00000"/>
                </a:solidFill>
                <a:latin typeface="Calibri"/>
                <a:ea typeface="Calibri"/>
                <a:cs typeface="Calibri"/>
                <a:sym typeface="Calibri"/>
              </a:rPr>
              <a:t>      objects, organisms, or events.</a:t>
            </a:r>
            <a:endParaRPr sz="2400" b="1" i="0" u="none" strike="noStrike" cap="none">
              <a:solidFill>
                <a:schemeClr val="dk1"/>
              </a:solidFill>
              <a:latin typeface="Calibri"/>
              <a:ea typeface="Calibri"/>
              <a:cs typeface="Calibri"/>
              <a:sym typeface="Calibri"/>
            </a:endParaRPr>
          </a:p>
          <a:p>
            <a:pPr marL="190500" marR="0" lvl="0" indent="-190500" algn="l" rtl="0">
              <a:lnSpc>
                <a:spcPct val="15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 Some involve </a:t>
            </a:r>
            <a:r>
              <a:rPr lang="en-IN" sz="2400" b="1" i="0" u="none" strike="noStrike" cap="none">
                <a:solidFill>
                  <a:srgbClr val="C00000"/>
                </a:solidFill>
                <a:latin typeface="Calibri"/>
                <a:ea typeface="Calibri"/>
                <a:cs typeface="Calibri"/>
                <a:sym typeface="Calibri"/>
              </a:rPr>
              <a:t>collecting specimens. </a:t>
            </a:r>
            <a:endParaRPr sz="2400" b="1" i="0" u="none" strike="noStrike" cap="none">
              <a:solidFill>
                <a:schemeClr val="dk1"/>
              </a:solidFill>
              <a:latin typeface="Calibri"/>
              <a:ea typeface="Calibri"/>
              <a:cs typeface="Calibri"/>
              <a:sym typeface="Calibri"/>
            </a:endParaRPr>
          </a:p>
          <a:p>
            <a:pPr marL="190500" marR="0" lvl="0" indent="-190500" algn="l" rtl="0">
              <a:lnSpc>
                <a:spcPct val="15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experiments. </a:t>
            </a:r>
            <a:endParaRPr sz="2400" b="1" i="0" u="none" strike="noStrike" cap="none">
              <a:solidFill>
                <a:schemeClr val="dk1"/>
              </a:solidFill>
              <a:latin typeface="Calibri"/>
              <a:ea typeface="Calibri"/>
              <a:cs typeface="Calibri"/>
              <a:sym typeface="Calibri"/>
            </a:endParaRPr>
          </a:p>
          <a:p>
            <a:pPr marL="190500" marR="0" lvl="0" indent="-190500" algn="l" rtl="0">
              <a:lnSpc>
                <a:spcPct val="15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seeking more information.</a:t>
            </a:r>
            <a:endParaRPr sz="2400" b="1" i="0" u="none" strike="noStrike" cap="none">
              <a:solidFill>
                <a:schemeClr val="dk1"/>
              </a:solidFill>
              <a:latin typeface="Calibri"/>
              <a:ea typeface="Calibri"/>
              <a:cs typeface="Calibri"/>
              <a:sym typeface="Calibri"/>
            </a:endParaRPr>
          </a:p>
          <a:p>
            <a:pPr marL="190500" marR="0" lvl="0" indent="-190500" algn="l" rtl="0">
              <a:lnSpc>
                <a:spcPct val="15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discovery of new objects.</a:t>
            </a:r>
            <a:endParaRPr sz="2400" b="1" i="0" u="none" strike="noStrike" cap="none">
              <a:solidFill>
                <a:schemeClr val="dk1"/>
              </a:solidFill>
              <a:latin typeface="Calibri"/>
              <a:ea typeface="Calibri"/>
              <a:cs typeface="Calibri"/>
              <a:sym typeface="Calibri"/>
            </a:endParaRPr>
          </a:p>
          <a:p>
            <a:pPr marL="190500" marR="0" lvl="0" indent="-190500" algn="l" rtl="0">
              <a:lnSpc>
                <a:spcPct val="15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Some involve </a:t>
            </a:r>
            <a:r>
              <a:rPr lang="en-IN" sz="2400" b="1" i="0" u="none" strike="noStrike" cap="none">
                <a:solidFill>
                  <a:srgbClr val="C00000"/>
                </a:solidFill>
                <a:latin typeface="Calibri"/>
                <a:ea typeface="Calibri"/>
                <a:cs typeface="Calibri"/>
                <a:sym typeface="Calibri"/>
              </a:rPr>
              <a:t>making models.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chemeClr val="dk1"/>
                </a:solidFill>
                <a:latin typeface="Calibri"/>
                <a:ea typeface="Calibri"/>
                <a:cs typeface="Calibri"/>
                <a:sym typeface="Calibri"/>
              </a:rPr>
              <a:t>An  investigation may suggest additional questions that, when answered, may lead to a better explanation.</a:t>
            </a:r>
            <a:endParaRPr sz="2400" b="1" i="0" u="none" strike="noStrike" cap="none">
              <a:solidFill>
                <a:srgbClr val="C00000"/>
              </a:solidFill>
              <a:latin typeface="Calibri"/>
              <a:ea typeface="Calibri"/>
              <a:cs typeface="Calibri"/>
              <a:sym typeface="Calibri"/>
            </a:endParaRPr>
          </a:p>
        </p:txBody>
      </p:sp>
      <p:sp>
        <p:nvSpPr>
          <p:cNvPr id="475" name="Google Shape;475;p15"/>
          <p:cNvSpPr txBox="1"/>
          <p:nvPr/>
        </p:nvSpPr>
        <p:spPr>
          <a:xfrm>
            <a:off x="330200" y="0"/>
            <a:ext cx="119775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Facilitate investigations to nurture scientific   temper</a:t>
            </a:r>
            <a:endParaRPr sz="2200"/>
          </a:p>
        </p:txBody>
      </p:sp>
      <p:pic>
        <p:nvPicPr>
          <p:cNvPr id="476" name="Google Shape;476;p15"/>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1"/>
          <p:cNvSpPr/>
          <p:nvPr/>
        </p:nvSpPr>
        <p:spPr>
          <a:xfrm>
            <a:off x="711200" y="1143000"/>
            <a:ext cx="114808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endParaRPr/>
          </a:p>
        </p:txBody>
      </p:sp>
      <p:sp>
        <p:nvSpPr>
          <p:cNvPr id="482" name="Google Shape;482;p71"/>
          <p:cNvSpPr txBox="1"/>
          <p:nvPr/>
        </p:nvSpPr>
        <p:spPr>
          <a:xfrm>
            <a:off x="711200" y="914425"/>
            <a:ext cx="74259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i="0" u="none" strike="noStrike" cap="none">
                <a:solidFill>
                  <a:srgbClr val="000000"/>
                </a:solidFill>
                <a:latin typeface="Calibri"/>
                <a:ea typeface="Calibri"/>
                <a:cs typeface="Calibri"/>
                <a:sym typeface="Calibri"/>
              </a:rPr>
              <a:t>The test  items should include  six cognitive aspects-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a:latin typeface="Calibri"/>
              <a:ea typeface="Calibri"/>
              <a:cs typeface="Calibri"/>
              <a:sym typeface="Calibri"/>
            </a:endParaRPr>
          </a:p>
          <a:p>
            <a:pPr marL="457200" marR="0" lvl="0" indent="-45720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Remembering </a:t>
            </a:r>
            <a:endParaRPr sz="2400" b="1">
              <a:latin typeface="Calibri"/>
              <a:ea typeface="Calibri"/>
              <a:cs typeface="Calibri"/>
              <a:sym typeface="Calibri"/>
            </a:endParaRPr>
          </a:p>
          <a:p>
            <a:pPr marL="457200" marR="0" lvl="0" indent="-45720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Understanding </a:t>
            </a:r>
            <a:endParaRPr sz="2400" b="1">
              <a:latin typeface="Calibri"/>
              <a:ea typeface="Calibri"/>
              <a:cs typeface="Calibri"/>
              <a:sym typeface="Calibri"/>
            </a:endParaRPr>
          </a:p>
          <a:p>
            <a:pPr marL="457200" marR="0" lvl="0" indent="-45720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Applying </a:t>
            </a:r>
            <a:endParaRPr sz="2400" b="1">
              <a:latin typeface="Calibri"/>
              <a:ea typeface="Calibri"/>
              <a:cs typeface="Calibri"/>
              <a:sym typeface="Calibri"/>
            </a:endParaRPr>
          </a:p>
          <a:p>
            <a:pPr marL="457200" marR="0" lvl="0" indent="-45720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Analyzing </a:t>
            </a:r>
            <a:endParaRPr sz="2400" b="1">
              <a:latin typeface="Calibri"/>
              <a:ea typeface="Calibri"/>
              <a:cs typeface="Calibri"/>
              <a:sym typeface="Calibri"/>
            </a:endParaRPr>
          </a:p>
          <a:p>
            <a:pPr marL="457200" marR="0" lvl="0" indent="-45720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 Evaluating</a:t>
            </a:r>
            <a:endParaRPr>
              <a:latin typeface="Calibri"/>
              <a:ea typeface="Calibri"/>
              <a:cs typeface="Calibri"/>
              <a:sym typeface="Calibri"/>
            </a:endParaRPr>
          </a:p>
          <a:p>
            <a:pPr marL="457200" marR="0" lvl="0" indent="-4318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Creating</a:t>
            </a:r>
            <a:endParaRPr sz="1000">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0" y="0"/>
            <a:ext cx="12192000" cy="6420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Integrating  assessment with e</a:t>
            </a:r>
            <a:r>
              <a:rPr lang="en-IN" sz="3200" b="1">
                <a:solidFill>
                  <a:schemeClr val="lt1"/>
                </a:solidFill>
              </a:rPr>
              <a:t>-</a:t>
            </a:r>
            <a:r>
              <a:rPr lang="en-IN" sz="3200" b="1" i="0" u="none" strike="noStrike" cap="none">
                <a:solidFill>
                  <a:schemeClr val="lt1"/>
                </a:solidFill>
                <a:latin typeface="Arial"/>
                <a:ea typeface="Arial"/>
                <a:cs typeface="Arial"/>
                <a:sym typeface="Arial"/>
              </a:rPr>
              <a:t>content</a:t>
            </a:r>
            <a:r>
              <a:rPr lang="en-IN" sz="3600" b="1" i="0" u="none" strike="noStrike" cap="none">
                <a:solidFill>
                  <a:schemeClr val="lt1"/>
                </a:solidFill>
                <a:latin typeface="Arial"/>
                <a:ea typeface="Arial"/>
                <a:cs typeface="Arial"/>
                <a:sym typeface="Arial"/>
              </a:rPr>
              <a:t>  </a:t>
            </a:r>
            <a:r>
              <a:rPr lang="en-IN" sz="2800" b="1" i="0" u="none" strike="noStrike" cap="none">
                <a:solidFill>
                  <a:schemeClr val="lt1"/>
                </a:solidFill>
                <a:latin typeface="Arial"/>
                <a:ea typeface="Arial"/>
                <a:cs typeface="Arial"/>
                <a:sym typeface="Arial"/>
              </a:rPr>
              <a:t> </a:t>
            </a:r>
            <a:endParaRPr sz="3200" b="1" i="0" u="none" strike="noStrike" cap="none">
              <a:solidFill>
                <a:schemeClr val="lt1"/>
              </a:solidFill>
              <a:latin typeface="Arial"/>
              <a:ea typeface="Arial"/>
              <a:cs typeface="Arial"/>
              <a:sym typeface="Arial"/>
            </a:endParaRPr>
          </a:p>
        </p:txBody>
      </p:sp>
      <p:sp>
        <p:nvSpPr>
          <p:cNvPr id="484" name="Google Shape;484;p7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25</a:t>
            </a:fld>
            <a:endParaRPr/>
          </a:p>
        </p:txBody>
      </p:sp>
      <p:pic>
        <p:nvPicPr>
          <p:cNvPr id="485" name="Google Shape;485;p71"/>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2" descr="shutterstock_76924972.jpg"/>
          <p:cNvPicPr preferRelativeResize="0"/>
          <p:nvPr/>
        </p:nvPicPr>
        <p:blipFill rotWithShape="1">
          <a:blip r:embed="rId3">
            <a:alphaModFix/>
          </a:blip>
          <a:srcRect l="8408" t="5162" r="9045" b="6607"/>
          <a:stretch/>
        </p:blipFill>
        <p:spPr>
          <a:xfrm>
            <a:off x="2731300" y="485625"/>
            <a:ext cx="7947025" cy="6502401"/>
          </a:xfrm>
          <a:prstGeom prst="rect">
            <a:avLst/>
          </a:prstGeom>
          <a:noFill/>
          <a:ln>
            <a:noFill/>
          </a:ln>
        </p:spPr>
      </p:pic>
      <p:sp>
        <p:nvSpPr>
          <p:cNvPr id="495" name="Google Shape;495;p32"/>
          <p:cNvSpPr/>
          <p:nvPr/>
        </p:nvSpPr>
        <p:spPr>
          <a:xfrm>
            <a:off x="5813426" y="3700464"/>
            <a:ext cx="1262063" cy="1133475"/>
          </a:xfrm>
          <a:prstGeom prst="rect">
            <a:avLst/>
          </a:prstGeom>
          <a:solidFill>
            <a:srgbClr val="FF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deduct</a:t>
            </a:r>
            <a:endParaRPr sz="1800" b="0" i="0" u="none" strike="noStrike" cap="none">
              <a:solidFill>
                <a:schemeClr val="dk1"/>
              </a:solidFill>
              <a:latin typeface="Calibri"/>
              <a:ea typeface="Calibri"/>
              <a:cs typeface="Calibri"/>
              <a:sym typeface="Calibri"/>
            </a:endParaRPr>
          </a:p>
        </p:txBody>
      </p:sp>
      <p:sp>
        <p:nvSpPr>
          <p:cNvPr id="496" name="Google Shape;496;p32"/>
          <p:cNvSpPr txBox="1"/>
          <p:nvPr/>
        </p:nvSpPr>
        <p:spPr>
          <a:xfrm>
            <a:off x="9813926" y="6126164"/>
            <a:ext cx="4730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grpSp>
        <p:nvGrpSpPr>
          <p:cNvPr id="497" name="Google Shape;497;p32"/>
          <p:cNvGrpSpPr/>
          <p:nvPr/>
        </p:nvGrpSpPr>
        <p:grpSpPr>
          <a:xfrm>
            <a:off x="2927350" y="1053316"/>
            <a:ext cx="7554914" cy="5511810"/>
            <a:chOff x="2927350" y="584191"/>
            <a:chExt cx="7554914" cy="5511810"/>
          </a:xfrm>
        </p:grpSpPr>
        <p:sp>
          <p:nvSpPr>
            <p:cNvPr id="498" name="Google Shape;498;p32"/>
            <p:cNvSpPr/>
            <p:nvPr/>
          </p:nvSpPr>
          <p:spPr>
            <a:xfrm>
              <a:off x="6205538" y="1719264"/>
              <a:ext cx="1262062" cy="1133475"/>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analyze</a:t>
              </a:r>
              <a:endParaRPr sz="1800" b="0" i="0" u="none" strike="noStrike" cap="none">
                <a:solidFill>
                  <a:schemeClr val="dk1"/>
                </a:solidFill>
                <a:latin typeface="Calibri"/>
                <a:ea typeface="Calibri"/>
                <a:cs typeface="Calibri"/>
                <a:sym typeface="Calibri"/>
              </a:endParaRPr>
            </a:p>
          </p:txBody>
        </p:sp>
        <p:sp>
          <p:nvSpPr>
            <p:cNvPr id="499" name="Google Shape;499;p32"/>
            <p:cNvSpPr/>
            <p:nvPr/>
          </p:nvSpPr>
          <p:spPr>
            <a:xfrm>
              <a:off x="7597775" y="4941889"/>
              <a:ext cx="1263650" cy="1131887"/>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create</a:t>
              </a:r>
              <a:endParaRPr sz="1800" b="0" i="0" u="none" strike="noStrike" cap="none">
                <a:solidFill>
                  <a:schemeClr val="dk1"/>
                </a:solidFill>
                <a:latin typeface="Calibri"/>
                <a:ea typeface="Calibri"/>
                <a:cs typeface="Calibri"/>
                <a:sym typeface="Calibri"/>
              </a:endParaRPr>
            </a:p>
          </p:txBody>
        </p:sp>
        <p:sp>
          <p:nvSpPr>
            <p:cNvPr id="500" name="Google Shape;500;p32"/>
            <p:cNvSpPr/>
            <p:nvPr/>
          </p:nvSpPr>
          <p:spPr>
            <a:xfrm>
              <a:off x="9220201" y="4953000"/>
              <a:ext cx="1262063" cy="113188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predict</a:t>
              </a:r>
              <a:endParaRPr sz="1800" b="0" i="0" u="none" strike="noStrike" cap="none">
                <a:solidFill>
                  <a:schemeClr val="dk1"/>
                </a:solidFill>
                <a:latin typeface="Calibri"/>
                <a:ea typeface="Calibri"/>
                <a:cs typeface="Calibri"/>
                <a:sym typeface="Calibri"/>
              </a:endParaRPr>
            </a:p>
          </p:txBody>
        </p:sp>
        <p:sp>
          <p:nvSpPr>
            <p:cNvPr id="501" name="Google Shape;501;p32"/>
            <p:cNvSpPr/>
            <p:nvPr/>
          </p:nvSpPr>
          <p:spPr>
            <a:xfrm>
              <a:off x="3287713" y="1643064"/>
              <a:ext cx="1262062" cy="1100137"/>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reason</a:t>
              </a:r>
              <a:endParaRPr sz="1800" b="0" i="0" u="none" strike="noStrike" cap="none">
                <a:solidFill>
                  <a:schemeClr val="dk1"/>
                </a:solidFill>
                <a:latin typeface="Calibri"/>
                <a:ea typeface="Calibri"/>
                <a:cs typeface="Calibri"/>
                <a:sym typeface="Calibri"/>
              </a:endParaRPr>
            </a:p>
          </p:txBody>
        </p:sp>
        <p:sp>
          <p:nvSpPr>
            <p:cNvPr id="502" name="Google Shape;502;p32"/>
            <p:cNvSpPr/>
            <p:nvPr/>
          </p:nvSpPr>
          <p:spPr>
            <a:xfrm>
              <a:off x="4648201" y="674689"/>
              <a:ext cx="1262063" cy="1131887"/>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identify</a:t>
              </a:r>
              <a:endParaRPr sz="1800" b="0" i="0" u="none" strike="noStrike" cap="none">
                <a:solidFill>
                  <a:schemeClr val="dk1"/>
                </a:solidFill>
                <a:latin typeface="Calibri"/>
                <a:ea typeface="Calibri"/>
                <a:cs typeface="Calibri"/>
                <a:sym typeface="Calibri"/>
              </a:endParaRPr>
            </a:p>
          </p:txBody>
        </p:sp>
        <p:sp>
          <p:nvSpPr>
            <p:cNvPr id="503" name="Google Shape;503;p32"/>
            <p:cNvSpPr/>
            <p:nvPr/>
          </p:nvSpPr>
          <p:spPr>
            <a:xfrm>
              <a:off x="4757738" y="1470025"/>
              <a:ext cx="1308100" cy="1131888"/>
            </a:xfrm>
            <a:prstGeom prst="rect">
              <a:avLst/>
            </a:prstGeom>
            <a:solidFill>
              <a:srgbClr val="FF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000" b="1" i="0" u="none" strike="noStrike" cap="none">
                  <a:solidFill>
                    <a:schemeClr val="dk1"/>
                  </a:solidFill>
                  <a:latin typeface="Calibri"/>
                  <a:ea typeface="Calibri"/>
                  <a:cs typeface="Calibri"/>
                  <a:sym typeface="Calibri"/>
                </a:rPr>
                <a:t>calculate</a:t>
              </a:r>
              <a:endParaRPr sz="2000" b="1" i="0" u="none" strike="noStrike" cap="none">
                <a:solidFill>
                  <a:schemeClr val="dk1"/>
                </a:solidFill>
                <a:latin typeface="Calibri"/>
                <a:ea typeface="Calibri"/>
                <a:cs typeface="Calibri"/>
                <a:sym typeface="Calibri"/>
              </a:endParaRPr>
            </a:p>
          </p:txBody>
        </p:sp>
        <p:sp>
          <p:nvSpPr>
            <p:cNvPr id="504" name="Google Shape;504;p32"/>
            <p:cNvSpPr/>
            <p:nvPr/>
          </p:nvSpPr>
          <p:spPr>
            <a:xfrm>
              <a:off x="6194426" y="4964114"/>
              <a:ext cx="1262063" cy="1131887"/>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propose</a:t>
              </a:r>
              <a:endParaRPr sz="2200" b="0" i="0" u="none" strike="noStrike" cap="none">
                <a:solidFill>
                  <a:schemeClr val="dk1"/>
                </a:solidFill>
                <a:latin typeface="Calibri"/>
                <a:ea typeface="Calibri"/>
                <a:cs typeface="Calibri"/>
                <a:sym typeface="Calibri"/>
              </a:endParaRPr>
            </a:p>
          </p:txBody>
        </p:sp>
        <p:sp>
          <p:nvSpPr>
            <p:cNvPr id="505" name="Google Shape;505;p32"/>
            <p:cNvSpPr/>
            <p:nvPr/>
          </p:nvSpPr>
          <p:spPr>
            <a:xfrm>
              <a:off x="3146426" y="795339"/>
              <a:ext cx="1262063" cy="1131887"/>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estimate</a:t>
              </a:r>
              <a:endParaRPr sz="2200" b="0" i="0" u="none" strike="noStrike" cap="none">
                <a:solidFill>
                  <a:schemeClr val="dk1"/>
                </a:solidFill>
                <a:latin typeface="Calibri"/>
                <a:ea typeface="Calibri"/>
                <a:cs typeface="Calibri"/>
                <a:sym typeface="Calibri"/>
              </a:endParaRPr>
            </a:p>
          </p:txBody>
        </p:sp>
        <p:sp>
          <p:nvSpPr>
            <p:cNvPr id="506" name="Google Shape;506;p32"/>
            <p:cNvSpPr/>
            <p:nvPr/>
          </p:nvSpPr>
          <p:spPr>
            <a:xfrm>
              <a:off x="6618288" y="2754314"/>
              <a:ext cx="1263650" cy="1131887"/>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reflect</a:t>
              </a:r>
              <a:endParaRPr sz="1800" b="0" i="0" u="none" strike="noStrike" cap="none">
                <a:solidFill>
                  <a:schemeClr val="dk1"/>
                </a:solidFill>
                <a:latin typeface="Calibri"/>
                <a:ea typeface="Calibri"/>
                <a:cs typeface="Calibri"/>
                <a:sym typeface="Calibri"/>
              </a:endParaRPr>
            </a:p>
          </p:txBody>
        </p:sp>
        <p:sp>
          <p:nvSpPr>
            <p:cNvPr id="507" name="Google Shape;507;p32"/>
            <p:cNvSpPr/>
            <p:nvPr/>
          </p:nvSpPr>
          <p:spPr>
            <a:xfrm>
              <a:off x="4681538" y="4941889"/>
              <a:ext cx="1262062" cy="1131887"/>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explain</a:t>
              </a:r>
              <a:endParaRPr sz="1800" b="0" i="0" u="none" strike="noStrike" cap="none">
                <a:solidFill>
                  <a:schemeClr val="dk1"/>
                </a:solidFill>
                <a:latin typeface="Calibri"/>
                <a:ea typeface="Calibri"/>
                <a:cs typeface="Calibri"/>
                <a:sym typeface="Calibri"/>
              </a:endParaRPr>
            </a:p>
          </p:txBody>
        </p:sp>
        <p:sp>
          <p:nvSpPr>
            <p:cNvPr id="508" name="Google Shape;508;p32"/>
            <p:cNvSpPr/>
            <p:nvPr/>
          </p:nvSpPr>
          <p:spPr>
            <a:xfrm>
              <a:off x="4757738" y="2678114"/>
              <a:ext cx="1262062" cy="1131887"/>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evaluate</a:t>
              </a:r>
              <a:endParaRPr sz="2200" b="0" i="0" u="none" strike="noStrike" cap="none">
                <a:solidFill>
                  <a:schemeClr val="dk1"/>
                </a:solidFill>
                <a:latin typeface="Calibri"/>
                <a:ea typeface="Calibri"/>
                <a:cs typeface="Calibri"/>
                <a:sym typeface="Calibri"/>
              </a:endParaRPr>
            </a:p>
          </p:txBody>
        </p:sp>
        <p:sp>
          <p:nvSpPr>
            <p:cNvPr id="509" name="Google Shape;509;p32"/>
            <p:cNvSpPr/>
            <p:nvPr/>
          </p:nvSpPr>
          <p:spPr>
            <a:xfrm>
              <a:off x="9186863" y="3679825"/>
              <a:ext cx="1263650" cy="1131888"/>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infer</a:t>
              </a:r>
              <a:endParaRPr sz="1800" b="0" i="0" u="none" strike="noStrike" cap="none">
                <a:solidFill>
                  <a:schemeClr val="dk1"/>
                </a:solidFill>
                <a:latin typeface="Calibri"/>
                <a:ea typeface="Calibri"/>
                <a:cs typeface="Calibri"/>
                <a:sym typeface="Calibri"/>
              </a:endParaRPr>
            </a:p>
          </p:txBody>
        </p:sp>
        <p:sp>
          <p:nvSpPr>
            <p:cNvPr id="510" name="Google Shape;510;p32"/>
            <p:cNvSpPr/>
            <p:nvPr/>
          </p:nvSpPr>
          <p:spPr>
            <a:xfrm>
              <a:off x="7510463" y="652464"/>
              <a:ext cx="1325562" cy="1133475"/>
            </a:xfrm>
            <a:prstGeom prst="rect">
              <a:avLst/>
            </a:prstGeom>
            <a:solidFill>
              <a:srgbClr val="66FF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visualize</a:t>
              </a:r>
              <a:endParaRPr sz="2200" b="0" i="0" u="none" strike="noStrike" cap="none">
                <a:solidFill>
                  <a:schemeClr val="dk1"/>
                </a:solidFill>
                <a:latin typeface="Calibri"/>
                <a:ea typeface="Calibri"/>
                <a:cs typeface="Calibri"/>
                <a:sym typeface="Calibri"/>
              </a:endParaRPr>
            </a:p>
          </p:txBody>
        </p:sp>
        <p:sp>
          <p:nvSpPr>
            <p:cNvPr id="511" name="Google Shape;511;p32"/>
            <p:cNvSpPr/>
            <p:nvPr/>
          </p:nvSpPr>
          <p:spPr>
            <a:xfrm>
              <a:off x="7521576" y="3635375"/>
              <a:ext cx="1325563" cy="1131888"/>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900" b="1" i="0" u="none" strike="noStrike" cap="none">
                  <a:solidFill>
                    <a:schemeClr val="dk1"/>
                  </a:solidFill>
                  <a:latin typeface="Calibri"/>
                  <a:ea typeface="Calibri"/>
                  <a:cs typeface="Calibri"/>
                  <a:sym typeface="Calibri"/>
                </a:rPr>
                <a:t>sequence</a:t>
              </a:r>
              <a:endParaRPr sz="1900" b="1" i="0" u="none" strike="noStrike" cap="none">
                <a:solidFill>
                  <a:schemeClr val="dk1"/>
                </a:solidFill>
                <a:latin typeface="Calibri"/>
                <a:ea typeface="Calibri"/>
                <a:cs typeface="Calibri"/>
                <a:sym typeface="Calibri"/>
              </a:endParaRPr>
            </a:p>
          </p:txBody>
        </p:sp>
        <p:sp>
          <p:nvSpPr>
            <p:cNvPr id="512" name="Google Shape;512;p32"/>
            <p:cNvSpPr/>
            <p:nvPr/>
          </p:nvSpPr>
          <p:spPr>
            <a:xfrm>
              <a:off x="7608888" y="1730375"/>
              <a:ext cx="1263650"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think critically</a:t>
              </a:r>
              <a:endParaRPr sz="2200" b="0" i="0" u="none" strike="noStrike" cap="none">
                <a:solidFill>
                  <a:schemeClr val="dk1"/>
                </a:solidFill>
                <a:latin typeface="Calibri"/>
                <a:ea typeface="Calibri"/>
                <a:cs typeface="Calibri"/>
                <a:sym typeface="Calibri"/>
              </a:endParaRPr>
            </a:p>
          </p:txBody>
        </p:sp>
        <p:sp>
          <p:nvSpPr>
            <p:cNvPr id="513" name="Google Shape;513;p32"/>
            <p:cNvSpPr/>
            <p:nvPr/>
          </p:nvSpPr>
          <p:spPr>
            <a:xfrm>
              <a:off x="3167063" y="4953000"/>
              <a:ext cx="1263650"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solve </a:t>
              </a:r>
              <a:r>
                <a:rPr lang="en-IN" sz="2000" b="0" i="0" u="none" strike="noStrike" cap="none">
                  <a:solidFill>
                    <a:schemeClr val="dk1"/>
                  </a:solidFill>
                  <a:latin typeface="Calibri"/>
                  <a:ea typeface="Calibri"/>
                  <a:cs typeface="Calibri"/>
                  <a:sym typeface="Calibri"/>
                </a:rPr>
                <a:t>problems</a:t>
              </a:r>
              <a:endParaRPr sz="2000" b="0" i="0" u="none" strike="noStrike" cap="none">
                <a:solidFill>
                  <a:schemeClr val="dk1"/>
                </a:solidFill>
                <a:latin typeface="Calibri"/>
                <a:ea typeface="Calibri"/>
                <a:cs typeface="Calibri"/>
                <a:sym typeface="Calibri"/>
              </a:endParaRPr>
            </a:p>
          </p:txBody>
        </p:sp>
        <p:sp>
          <p:nvSpPr>
            <p:cNvPr id="514" name="Google Shape;514;p32"/>
            <p:cNvSpPr/>
            <p:nvPr/>
          </p:nvSpPr>
          <p:spPr>
            <a:xfrm>
              <a:off x="3211513" y="3222625"/>
              <a:ext cx="1262062"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400" b="1" i="0" u="none" strike="noStrike" cap="none">
                  <a:solidFill>
                    <a:schemeClr val="dk1"/>
                  </a:solidFill>
                  <a:latin typeface="Calibri"/>
                  <a:ea typeface="Calibri"/>
                  <a:cs typeface="Calibri"/>
                  <a:sym typeface="Calibri"/>
                </a:rPr>
                <a:t>hypothesize</a:t>
              </a:r>
              <a:endParaRPr sz="1400" b="1" i="0" u="none" strike="noStrike" cap="none">
                <a:solidFill>
                  <a:schemeClr val="dk1"/>
                </a:solidFill>
                <a:latin typeface="Calibri"/>
                <a:ea typeface="Calibri"/>
                <a:cs typeface="Calibri"/>
                <a:sym typeface="Calibri"/>
              </a:endParaRPr>
            </a:p>
          </p:txBody>
        </p:sp>
        <p:sp>
          <p:nvSpPr>
            <p:cNvPr id="515" name="Google Shape;515;p32"/>
            <p:cNvSpPr/>
            <p:nvPr/>
          </p:nvSpPr>
          <p:spPr>
            <a:xfrm>
              <a:off x="4191001" y="3984625"/>
              <a:ext cx="1262063" cy="1131888"/>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define</a:t>
              </a:r>
              <a:endParaRPr sz="1800" b="0" i="0" u="none" strike="noStrike" cap="none">
                <a:solidFill>
                  <a:schemeClr val="dk1"/>
                </a:solidFill>
                <a:latin typeface="Calibri"/>
                <a:ea typeface="Calibri"/>
                <a:cs typeface="Calibri"/>
                <a:sym typeface="Calibri"/>
              </a:endParaRPr>
            </a:p>
          </p:txBody>
        </p:sp>
        <p:sp>
          <p:nvSpPr>
            <p:cNvPr id="516" name="Google Shape;516;p32"/>
            <p:cNvSpPr/>
            <p:nvPr/>
          </p:nvSpPr>
          <p:spPr>
            <a:xfrm>
              <a:off x="6238876" y="893756"/>
              <a:ext cx="1263650" cy="892171"/>
            </a:xfrm>
            <a:prstGeom prst="rect">
              <a:avLst/>
            </a:prstGeom>
            <a:solidFill>
              <a:srgbClr val="FFCC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1800" b="0" i="0" u="none" strike="noStrike" cap="none">
                  <a:solidFill>
                    <a:schemeClr val="dk1"/>
                  </a:solidFill>
                  <a:latin typeface="Calibri"/>
                  <a:ea typeface="Calibri"/>
                  <a:cs typeface="Calibri"/>
                  <a:sym typeface="Calibri"/>
                </a:rPr>
                <a:t>question</a:t>
              </a:r>
              <a:endParaRPr sz="1800" b="0" i="0" u="none" strike="noStrike" cap="none">
                <a:solidFill>
                  <a:schemeClr val="dk1"/>
                </a:solidFill>
                <a:latin typeface="Calibri"/>
                <a:ea typeface="Calibri"/>
                <a:cs typeface="Calibri"/>
                <a:sym typeface="Calibri"/>
              </a:endParaRPr>
            </a:p>
          </p:txBody>
        </p:sp>
        <p:sp>
          <p:nvSpPr>
            <p:cNvPr id="517" name="Google Shape;517;p32"/>
            <p:cNvSpPr/>
            <p:nvPr/>
          </p:nvSpPr>
          <p:spPr>
            <a:xfrm>
              <a:off x="8415338" y="2693133"/>
              <a:ext cx="1496618"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argument</a:t>
              </a:r>
              <a:endParaRPr sz="2200" b="0" i="0" u="none" strike="noStrike" cap="none">
                <a:solidFill>
                  <a:schemeClr val="dk1"/>
                </a:solidFill>
                <a:latin typeface="Calibri"/>
                <a:ea typeface="Calibri"/>
                <a:cs typeface="Calibri"/>
                <a:sym typeface="Calibri"/>
              </a:endParaRPr>
            </a:p>
          </p:txBody>
        </p:sp>
        <p:sp>
          <p:nvSpPr>
            <p:cNvPr id="518" name="Google Shape;518;p32"/>
            <p:cNvSpPr/>
            <p:nvPr/>
          </p:nvSpPr>
          <p:spPr>
            <a:xfrm>
              <a:off x="8693677" y="584191"/>
              <a:ext cx="1070874"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Justify</a:t>
              </a:r>
              <a:endParaRPr sz="2200" b="0" i="0" u="none" strike="noStrike" cap="none">
                <a:solidFill>
                  <a:schemeClr val="dk1"/>
                </a:solidFill>
                <a:latin typeface="Calibri"/>
                <a:ea typeface="Calibri"/>
                <a:cs typeface="Calibri"/>
                <a:sym typeface="Calibri"/>
              </a:endParaRPr>
            </a:p>
          </p:txBody>
        </p:sp>
        <p:sp>
          <p:nvSpPr>
            <p:cNvPr id="519" name="Google Shape;519;p32"/>
            <p:cNvSpPr/>
            <p:nvPr/>
          </p:nvSpPr>
          <p:spPr>
            <a:xfrm>
              <a:off x="8846077" y="1645513"/>
              <a:ext cx="1070874"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Defend </a:t>
              </a:r>
              <a:endParaRPr sz="2200" b="0" i="0" u="none" strike="noStrike" cap="none">
                <a:solidFill>
                  <a:schemeClr val="dk1"/>
                </a:solidFill>
                <a:latin typeface="Calibri"/>
                <a:ea typeface="Calibri"/>
                <a:cs typeface="Calibri"/>
                <a:sym typeface="Calibri"/>
              </a:endParaRPr>
            </a:p>
          </p:txBody>
        </p:sp>
        <p:sp>
          <p:nvSpPr>
            <p:cNvPr id="520" name="Google Shape;520;p32"/>
            <p:cNvSpPr/>
            <p:nvPr/>
          </p:nvSpPr>
          <p:spPr>
            <a:xfrm>
              <a:off x="2927350" y="3834759"/>
              <a:ext cx="1481138" cy="1131888"/>
            </a:xfrm>
            <a:prstGeom prst="rect">
              <a:avLst/>
            </a:prstGeom>
            <a:solidFill>
              <a:srgbClr val="FF66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Conclude  </a:t>
              </a:r>
              <a:endParaRPr sz="2200" b="0" i="0" u="none" strike="noStrike" cap="none">
                <a:solidFill>
                  <a:schemeClr val="dk1"/>
                </a:solidFill>
                <a:latin typeface="Calibri"/>
                <a:ea typeface="Calibri"/>
                <a:cs typeface="Calibri"/>
                <a:sym typeface="Calibri"/>
              </a:endParaRPr>
            </a:p>
          </p:txBody>
        </p:sp>
        <p:sp>
          <p:nvSpPr>
            <p:cNvPr id="521" name="Google Shape;521;p32"/>
            <p:cNvSpPr/>
            <p:nvPr/>
          </p:nvSpPr>
          <p:spPr>
            <a:xfrm>
              <a:off x="6584950" y="4222047"/>
              <a:ext cx="2199496" cy="686504"/>
            </a:xfrm>
            <a:prstGeom prst="rect">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IN" sz="2200" b="0" i="0" u="none" strike="noStrike" cap="none">
                  <a:solidFill>
                    <a:schemeClr val="dk1"/>
                  </a:solidFill>
                  <a:latin typeface="Calibri"/>
                  <a:ea typeface="Calibri"/>
                  <a:cs typeface="Calibri"/>
                  <a:sym typeface="Calibri"/>
                </a:rPr>
                <a:t>Communicate</a:t>
              </a:r>
              <a:endParaRPr sz="2200" b="0" i="0" u="none" strike="noStrike" cap="none">
                <a:solidFill>
                  <a:schemeClr val="dk1"/>
                </a:solidFill>
                <a:latin typeface="Calibri"/>
                <a:ea typeface="Calibri"/>
                <a:cs typeface="Calibri"/>
                <a:sym typeface="Calibri"/>
              </a:endParaRPr>
            </a:p>
          </p:txBody>
        </p:sp>
      </p:grpSp>
      <p:sp>
        <p:nvSpPr>
          <p:cNvPr id="522" name="Google Shape;522;p32"/>
          <p:cNvSpPr txBox="1"/>
          <p:nvPr/>
        </p:nvSpPr>
        <p:spPr>
          <a:xfrm>
            <a:off x="84925" y="0"/>
            <a:ext cx="121071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e-content should provide students </a:t>
            </a:r>
            <a:r>
              <a:rPr lang="en-IN" sz="3200" b="1">
                <a:solidFill>
                  <a:schemeClr val="lt1"/>
                </a:solidFill>
                <a:latin typeface="Calibri"/>
                <a:ea typeface="Calibri"/>
                <a:cs typeface="Calibri"/>
                <a:sym typeface="Calibri"/>
              </a:rPr>
              <a:t>opportunities</a:t>
            </a:r>
            <a:r>
              <a:rPr lang="en-IN" sz="3200" b="1" i="0" u="none" strike="noStrike" cap="none">
                <a:solidFill>
                  <a:schemeClr val="lt1"/>
                </a:solidFill>
                <a:latin typeface="Calibri"/>
                <a:ea typeface="Calibri"/>
                <a:cs typeface="Calibri"/>
                <a:sym typeface="Calibri"/>
              </a:rPr>
              <a:t> to</a:t>
            </a:r>
            <a:r>
              <a:rPr lang="en-IN" sz="2400" b="1" i="0" u="none" strike="noStrike" cap="none">
                <a:solidFill>
                  <a:schemeClr val="lt1"/>
                </a:solidFill>
                <a:latin typeface="Calibri"/>
                <a:ea typeface="Calibri"/>
                <a:cs typeface="Calibri"/>
                <a:sym typeface="Calibri"/>
              </a:rPr>
              <a:t> </a:t>
            </a:r>
            <a:endParaRPr/>
          </a:p>
        </p:txBody>
      </p:sp>
      <p:pic>
        <p:nvPicPr>
          <p:cNvPr id="523" name="Google Shape;523;p32"/>
          <p:cNvPicPr preferRelativeResize="0"/>
          <p:nvPr/>
        </p:nvPicPr>
        <p:blipFill rotWithShape="1">
          <a:blip r:embed="rId4">
            <a:alphaModFix/>
          </a:blip>
          <a:srcRect/>
          <a:stretch/>
        </p:blipFill>
        <p:spPr>
          <a:xfrm>
            <a:off x="-3175" y="0"/>
            <a:ext cx="330200" cy="6857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p:nvPr/>
        </p:nvSpPr>
        <p:spPr>
          <a:xfrm>
            <a:off x="0" y="34425"/>
            <a:ext cx="12192000" cy="591600"/>
          </a:xfrm>
          <a:prstGeom prst="rect">
            <a:avLst/>
          </a:prstGeom>
          <a:solidFill>
            <a:srgbClr val="0066FF"/>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800" b="1" i="0" u="none" strike="noStrike" cap="none">
                <a:solidFill>
                  <a:schemeClr val="lt1"/>
                </a:solidFill>
                <a:latin typeface="Arial"/>
                <a:ea typeface="Arial"/>
                <a:cs typeface="Arial"/>
                <a:sym typeface="Arial"/>
              </a:rPr>
              <a:t> </a:t>
            </a:r>
            <a:r>
              <a:rPr lang="en-IN" sz="3200" b="1" i="0" u="none" strike="noStrike" cap="none">
                <a:solidFill>
                  <a:schemeClr val="lt1"/>
                </a:solidFill>
                <a:latin typeface="Arial"/>
                <a:ea typeface="Arial"/>
                <a:cs typeface="Arial"/>
                <a:sym typeface="Arial"/>
              </a:rPr>
              <a:t>e content should encourage to ask questions</a:t>
            </a:r>
            <a:r>
              <a:rPr lang="en-IN" sz="2800" b="1" i="0" u="none" strike="noStrike" cap="none">
                <a:solidFill>
                  <a:schemeClr val="lt1"/>
                </a:solidFill>
                <a:latin typeface="Arial"/>
                <a:ea typeface="Arial"/>
                <a:cs typeface="Arial"/>
                <a:sym typeface="Arial"/>
              </a:rPr>
              <a:t> </a:t>
            </a:r>
            <a:endParaRPr/>
          </a:p>
        </p:txBody>
      </p:sp>
      <p:pic>
        <p:nvPicPr>
          <p:cNvPr id="529" name="Google Shape;529;p69"/>
          <p:cNvPicPr preferRelativeResize="0"/>
          <p:nvPr/>
        </p:nvPicPr>
        <p:blipFill rotWithShape="1">
          <a:blip r:embed="rId3">
            <a:alphaModFix/>
          </a:blip>
          <a:srcRect/>
          <a:stretch/>
        </p:blipFill>
        <p:spPr>
          <a:xfrm>
            <a:off x="0" y="0"/>
            <a:ext cx="330200" cy="6857999"/>
          </a:xfrm>
          <a:prstGeom prst="rect">
            <a:avLst/>
          </a:prstGeom>
          <a:noFill/>
          <a:ln>
            <a:noFill/>
          </a:ln>
        </p:spPr>
      </p:pic>
      <p:sp>
        <p:nvSpPr>
          <p:cNvPr id="530" name="Google Shape;530;p69"/>
          <p:cNvSpPr txBox="1"/>
          <p:nvPr/>
        </p:nvSpPr>
        <p:spPr>
          <a:xfrm>
            <a:off x="1156806" y="1340436"/>
            <a:ext cx="8716800" cy="355560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None/>
            </a:pPr>
            <a:endParaRPr/>
          </a:p>
          <a:p>
            <a:pPr marL="457200" marR="0" lvl="0" indent="-3810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 How can you explain the observation?</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Why do you think that way?</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What do you think about the reason for your answer?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Can you think of another argument for/against your view?</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How do you know what you know?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What is the evidence of your knowledge?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9"/>
          <p:cNvSpPr/>
          <p:nvPr/>
        </p:nvSpPr>
        <p:spPr>
          <a:xfrm>
            <a:off x="63500" y="34425"/>
            <a:ext cx="12128700" cy="697200"/>
          </a:xfrm>
          <a:prstGeom prst="rect">
            <a:avLst/>
          </a:prstGeom>
          <a:solidFill>
            <a:srgbClr val="0066FF"/>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800" b="1" i="0" u="none" strike="noStrike" cap="none">
                <a:solidFill>
                  <a:schemeClr val="lt1"/>
                </a:solidFill>
                <a:latin typeface="Arial"/>
                <a:ea typeface="Arial"/>
                <a:cs typeface="Arial"/>
                <a:sym typeface="Arial"/>
              </a:rPr>
              <a:t> </a:t>
            </a:r>
            <a:r>
              <a:rPr lang="en-IN" sz="3200" b="1">
                <a:solidFill>
                  <a:schemeClr val="lt1"/>
                </a:solidFill>
              </a:rPr>
              <a:t>e content should </a:t>
            </a:r>
            <a:r>
              <a:rPr lang="en-IN" sz="3200" b="1" i="0" u="none" strike="noStrike" cap="none">
                <a:solidFill>
                  <a:schemeClr val="lt1"/>
                </a:solidFill>
                <a:latin typeface="Arial"/>
                <a:ea typeface="Arial"/>
                <a:cs typeface="Arial"/>
                <a:sym typeface="Arial"/>
              </a:rPr>
              <a:t> encourage to ask questions</a:t>
            </a:r>
            <a:r>
              <a:rPr lang="en-IN" sz="2800" b="1" i="0" u="none" strike="noStrike" cap="none">
                <a:solidFill>
                  <a:schemeClr val="lt1"/>
                </a:solidFill>
                <a:latin typeface="Arial"/>
                <a:ea typeface="Arial"/>
                <a:cs typeface="Arial"/>
                <a:sym typeface="Arial"/>
              </a:rPr>
              <a:t> </a:t>
            </a:r>
            <a:endParaRPr/>
          </a:p>
        </p:txBody>
      </p:sp>
      <p:sp>
        <p:nvSpPr>
          <p:cNvPr id="536" name="Google Shape;536;p79"/>
          <p:cNvSpPr txBox="1"/>
          <p:nvPr/>
        </p:nvSpPr>
        <p:spPr>
          <a:xfrm>
            <a:off x="592675" y="1134525"/>
            <a:ext cx="113241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33333"/>
              </a:solidFill>
              <a:latin typeface="Roboto"/>
              <a:ea typeface="Roboto"/>
              <a:cs typeface="Roboto"/>
              <a:sym typeface="Roboto"/>
            </a:endParaRPr>
          </a:p>
          <a:p>
            <a:pPr marL="285750" marR="0" lvl="0" indent="-285750" algn="l" rtl="0">
              <a:lnSpc>
                <a:spcPct val="150000"/>
              </a:lnSpc>
              <a:spcBef>
                <a:spcPts val="0"/>
              </a:spcBef>
              <a:spcAft>
                <a:spcPts val="0"/>
              </a:spcAft>
              <a:buClr>
                <a:srgbClr val="000000"/>
              </a:buClr>
              <a:buSzPts val="2400"/>
              <a:buFont typeface="Calibri"/>
              <a:buChar char="⮚"/>
            </a:pPr>
            <a:r>
              <a:rPr lang="en-IN" sz="2400" b="1" i="0" u="none" strike="noStrike" cap="none">
                <a:solidFill>
                  <a:srgbClr val="333333"/>
                </a:solidFill>
                <a:latin typeface="Calibri"/>
                <a:ea typeface="Calibri"/>
                <a:cs typeface="Calibri"/>
                <a:sym typeface="Calibri"/>
              </a:rPr>
              <a:t>Allow students to seek out answers on </a:t>
            </a:r>
            <a:r>
              <a:rPr lang="en-IN" sz="2400" b="1">
                <a:solidFill>
                  <a:srgbClr val="333333"/>
                </a:solidFill>
                <a:latin typeface="Calibri"/>
                <a:ea typeface="Calibri"/>
                <a:cs typeface="Calibri"/>
                <a:sym typeface="Calibri"/>
              </a:rPr>
              <a:t>their </a:t>
            </a:r>
            <a:r>
              <a:rPr lang="en-IN" sz="2400" b="1" i="0" u="none" strike="noStrike" cap="none">
                <a:solidFill>
                  <a:srgbClr val="333333"/>
                </a:solidFill>
                <a:latin typeface="Calibri"/>
                <a:ea typeface="Calibri"/>
                <a:cs typeface="Calibri"/>
                <a:sym typeface="Calibri"/>
              </a:rPr>
              <a:t> own</a:t>
            </a:r>
            <a:r>
              <a:rPr lang="en-IN" sz="2400" b="1">
                <a:solidFill>
                  <a:srgbClr val="333333"/>
                </a:solidFill>
                <a:latin typeface="Calibri"/>
                <a:ea typeface="Calibri"/>
                <a:cs typeface="Calibri"/>
                <a:sym typeface="Calibri"/>
              </a:rPr>
              <a:t> and be careful about plagiarism.</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400"/>
              <a:buFont typeface="Calibri"/>
              <a:buChar char="⮚"/>
            </a:pPr>
            <a:r>
              <a:rPr lang="en-IN" sz="2400" b="1" i="0" u="none" strike="noStrike" cap="none">
                <a:solidFill>
                  <a:srgbClr val="333333"/>
                </a:solidFill>
                <a:latin typeface="Calibri"/>
                <a:ea typeface="Calibri"/>
                <a:cs typeface="Calibri"/>
                <a:sym typeface="Calibri"/>
              </a:rPr>
              <a:t>Guide and direct him to reliable source of  reference and information.</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400"/>
              <a:buFont typeface="Calibri"/>
              <a:buChar char="⮚"/>
            </a:pPr>
            <a:r>
              <a:rPr lang="en-IN" sz="2400" b="1" i="0" u="none" strike="noStrike" cap="none">
                <a:solidFill>
                  <a:srgbClr val="333333"/>
                </a:solidFill>
                <a:latin typeface="Calibri"/>
                <a:ea typeface="Calibri"/>
                <a:cs typeface="Calibri"/>
                <a:sym typeface="Calibri"/>
              </a:rPr>
              <a:t>Use of collaborative language.</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400"/>
              <a:buFont typeface="Calibri"/>
              <a:buChar char="⮚"/>
            </a:pPr>
            <a:r>
              <a:rPr lang="en-IN" sz="2400" b="1" i="0" u="none" strike="noStrike" cap="none">
                <a:solidFill>
                  <a:srgbClr val="333333"/>
                </a:solidFill>
                <a:latin typeface="Calibri"/>
                <a:ea typeface="Calibri"/>
                <a:cs typeface="Calibri"/>
                <a:sym typeface="Calibri"/>
              </a:rPr>
              <a:t> Encourage students  to find scientific evidence for results and conclusions that </a:t>
            </a:r>
            <a:r>
              <a:rPr lang="en-IN" sz="2400" b="1">
                <a:solidFill>
                  <a:srgbClr val="333333"/>
                </a:solidFill>
                <a:latin typeface="Calibri"/>
                <a:ea typeface="Calibri"/>
                <a:cs typeface="Calibri"/>
                <a:sym typeface="Calibri"/>
              </a:rPr>
              <a:t>they</a:t>
            </a:r>
            <a:r>
              <a:rPr lang="en-IN" sz="2400" b="1" i="0" u="none" strike="noStrike" cap="none">
                <a:solidFill>
                  <a:srgbClr val="333333"/>
                </a:solidFill>
                <a:latin typeface="Calibri"/>
                <a:ea typeface="Calibri"/>
                <a:cs typeface="Calibri"/>
                <a:sym typeface="Calibri"/>
              </a:rPr>
              <a:t> </a:t>
            </a:r>
            <a:r>
              <a:rPr lang="en-IN" sz="2400" b="1">
                <a:solidFill>
                  <a:srgbClr val="333333"/>
                </a:solidFill>
                <a:latin typeface="Calibri"/>
                <a:ea typeface="Calibri"/>
                <a:cs typeface="Calibri"/>
                <a:sym typeface="Calibri"/>
              </a:rPr>
              <a:t>arrive at</a:t>
            </a:r>
            <a:r>
              <a:rPr lang="en-IN" sz="2400" b="1" i="0" u="none" strike="noStrike" cap="none">
                <a:solidFill>
                  <a:srgbClr val="333333"/>
                </a:solidFill>
                <a:latin typeface="Calibri"/>
                <a:ea typeface="Calibri"/>
                <a:cs typeface="Calibri"/>
                <a:sym typeface="Calibri"/>
              </a:rPr>
              <a:t>.</a:t>
            </a:r>
            <a:endParaRPr>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400"/>
              <a:buFont typeface="Calibri"/>
              <a:buChar char="⮚"/>
            </a:pPr>
            <a:r>
              <a:rPr lang="en-IN" sz="2400" b="1" i="0" u="none" strike="noStrike" cap="none">
                <a:solidFill>
                  <a:srgbClr val="333333"/>
                </a:solidFill>
                <a:latin typeface="Calibri"/>
                <a:ea typeface="Calibri"/>
                <a:cs typeface="Calibri"/>
                <a:sym typeface="Calibri"/>
              </a:rPr>
              <a:t> Encourag</a:t>
            </a:r>
            <a:r>
              <a:rPr lang="en-IN" sz="2400" b="1">
                <a:solidFill>
                  <a:srgbClr val="333333"/>
                </a:solidFill>
                <a:latin typeface="Calibri"/>
                <a:ea typeface="Calibri"/>
                <a:cs typeface="Calibri"/>
                <a:sym typeface="Calibri"/>
              </a:rPr>
              <a:t>e</a:t>
            </a:r>
            <a:r>
              <a:rPr lang="en-IN" sz="2400" b="1" i="0" u="none" strike="noStrike" cap="none">
                <a:solidFill>
                  <a:srgbClr val="333333"/>
                </a:solidFill>
                <a:latin typeface="Calibri"/>
                <a:ea typeface="Calibri"/>
                <a:cs typeface="Calibri"/>
                <a:sym typeface="Calibri"/>
              </a:rPr>
              <a:t> the learners to put their questions as well as to response to other’s questions or viewpoints with suitable reasoning and argument</a:t>
            </a:r>
            <a:r>
              <a:rPr lang="en-IN" sz="2400" b="1">
                <a:solidFill>
                  <a:srgbClr val="333333"/>
                </a:solidFill>
                <a:latin typeface="Calibri"/>
                <a:ea typeface="Calibri"/>
                <a:cs typeface="Calibri"/>
                <a:sym typeface="Calibri"/>
              </a:rPr>
              <a:t> with social etiquettes.</a:t>
            </a:r>
            <a:endParaRPr sz="2400" b="1">
              <a:solidFill>
                <a:srgbClr val="333333"/>
              </a:solidFill>
              <a:latin typeface="Calibri"/>
              <a:ea typeface="Calibri"/>
              <a:cs typeface="Calibri"/>
              <a:sym typeface="Calibri"/>
            </a:endParaRPr>
          </a:p>
          <a:p>
            <a:pPr marL="0" marR="0" lvl="0" indent="0" algn="l" rtl="0">
              <a:lnSpc>
                <a:spcPct val="150000"/>
              </a:lnSpc>
              <a:spcBef>
                <a:spcPts val="0"/>
              </a:spcBef>
              <a:spcAft>
                <a:spcPts val="0"/>
              </a:spcAft>
              <a:buNone/>
            </a:pPr>
            <a:endParaRPr/>
          </a:p>
        </p:txBody>
      </p:sp>
      <p:pic>
        <p:nvPicPr>
          <p:cNvPr id="537" name="Google Shape;537;p79"/>
          <p:cNvPicPr preferRelativeResize="0"/>
          <p:nvPr/>
        </p:nvPicPr>
        <p:blipFill rotWithShape="1">
          <a:blip r:embed="rId3">
            <a:alphaModFix/>
          </a:blip>
          <a:srcRect/>
          <a:stretch/>
        </p:blipFill>
        <p:spPr>
          <a:xfrm>
            <a:off x="0" y="-33687"/>
            <a:ext cx="330200"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1e8080d8a85_0_0"/>
          <p:cNvSpPr/>
          <p:nvPr/>
        </p:nvSpPr>
        <p:spPr>
          <a:xfrm>
            <a:off x="0" y="34425"/>
            <a:ext cx="12192000" cy="721500"/>
          </a:xfrm>
          <a:prstGeom prst="rect">
            <a:avLst/>
          </a:prstGeom>
          <a:solidFill>
            <a:srgbClr val="0066FF"/>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a:solidFill>
                  <a:schemeClr val="lt1"/>
                </a:solidFill>
              </a:rPr>
              <a:t>Developing e contents for teaching-learning of science</a:t>
            </a:r>
            <a:r>
              <a:rPr lang="en-IN" sz="2800" b="1">
                <a:solidFill>
                  <a:schemeClr val="lt1"/>
                </a:solidFill>
              </a:rPr>
              <a:t> </a:t>
            </a:r>
            <a:endParaRPr/>
          </a:p>
        </p:txBody>
      </p:sp>
      <p:pic>
        <p:nvPicPr>
          <p:cNvPr id="543" name="Google Shape;543;g1e8080d8a85_0_0"/>
          <p:cNvPicPr preferRelativeResize="0"/>
          <p:nvPr/>
        </p:nvPicPr>
        <p:blipFill rotWithShape="1">
          <a:blip r:embed="rId3">
            <a:alphaModFix/>
          </a:blip>
          <a:srcRect/>
          <a:stretch/>
        </p:blipFill>
        <p:spPr>
          <a:xfrm>
            <a:off x="0" y="-44450"/>
            <a:ext cx="330200" cy="6857999"/>
          </a:xfrm>
          <a:prstGeom prst="rect">
            <a:avLst/>
          </a:prstGeom>
          <a:noFill/>
          <a:ln>
            <a:noFill/>
          </a:ln>
        </p:spPr>
      </p:pic>
      <p:sp>
        <p:nvSpPr>
          <p:cNvPr id="544" name="Google Shape;544;g1e8080d8a85_0_0"/>
          <p:cNvSpPr txBox="1"/>
          <p:nvPr/>
        </p:nvSpPr>
        <p:spPr>
          <a:xfrm>
            <a:off x="1303250" y="1358500"/>
            <a:ext cx="8949300" cy="44448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N" sz="2400" b="1" i="0" u="none" strike="noStrike" cap="none">
                <a:solidFill>
                  <a:srgbClr val="000000"/>
                </a:solidFill>
                <a:latin typeface="Calibri"/>
                <a:ea typeface="Calibri"/>
                <a:cs typeface="Calibri"/>
                <a:sym typeface="Calibri"/>
              </a:rPr>
              <a:t>Teacher facilitates students to -</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a</a:t>
            </a:r>
            <a:r>
              <a:rPr lang="en-IN" sz="2400" b="1" i="0" u="none" strike="noStrike" cap="none">
                <a:solidFill>
                  <a:srgbClr val="000000"/>
                </a:solidFill>
                <a:latin typeface="Calibri"/>
                <a:ea typeface="Calibri"/>
                <a:cs typeface="Calibri"/>
                <a:sym typeface="Calibri"/>
              </a:rPr>
              <a:t>ctivate  prior skills, knowledge, understanding.</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g</a:t>
            </a:r>
            <a:r>
              <a:rPr lang="en-IN" sz="2400" b="1" i="0" u="none" strike="noStrike" cap="none">
                <a:solidFill>
                  <a:srgbClr val="000000"/>
                </a:solidFill>
                <a:latin typeface="Calibri"/>
                <a:ea typeface="Calibri"/>
                <a:cs typeface="Calibri"/>
                <a:sym typeface="Calibri"/>
              </a:rPr>
              <a:t>enerate  and develop ideas</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g</a:t>
            </a:r>
            <a:r>
              <a:rPr lang="en-IN" sz="2400" b="1" i="0" u="none" strike="noStrike" cap="none">
                <a:solidFill>
                  <a:srgbClr val="000000"/>
                </a:solidFill>
                <a:latin typeface="Calibri"/>
                <a:ea typeface="Calibri"/>
                <a:cs typeface="Calibri"/>
                <a:sym typeface="Calibri"/>
              </a:rPr>
              <a:t>ather information and evidences </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g</a:t>
            </a:r>
            <a:r>
              <a:rPr lang="en-IN" sz="2400" b="1" i="0" u="none" strike="noStrike" cap="none">
                <a:solidFill>
                  <a:srgbClr val="000000"/>
                </a:solidFill>
                <a:latin typeface="Calibri"/>
                <a:ea typeface="Calibri"/>
                <a:cs typeface="Calibri"/>
                <a:sym typeface="Calibri"/>
              </a:rPr>
              <a:t>ive  explanations with evidence</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t</a:t>
            </a:r>
            <a:r>
              <a:rPr lang="en-IN" sz="2400" b="1" i="0" u="none" strike="noStrike" cap="none">
                <a:solidFill>
                  <a:srgbClr val="000000"/>
                </a:solidFill>
                <a:latin typeface="Calibri"/>
                <a:ea typeface="Calibri"/>
                <a:cs typeface="Calibri"/>
                <a:sym typeface="Calibri"/>
              </a:rPr>
              <a:t>hink about cause and effect </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t</a:t>
            </a:r>
            <a:r>
              <a:rPr lang="en-IN" sz="2400" b="1" i="0" u="none" strike="noStrike" cap="none">
                <a:solidFill>
                  <a:srgbClr val="000000"/>
                </a:solidFill>
                <a:latin typeface="Calibri"/>
                <a:ea typeface="Calibri"/>
                <a:cs typeface="Calibri"/>
                <a:sym typeface="Calibri"/>
              </a:rPr>
              <a:t>hink logically and seeking patterns</a:t>
            </a:r>
            <a:endParaRPr>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Calibri"/>
              <a:buChar char="⮚"/>
            </a:pPr>
            <a:r>
              <a:rPr lang="en-IN" sz="2400" b="1">
                <a:latin typeface="Calibri"/>
                <a:ea typeface="Calibri"/>
                <a:cs typeface="Calibri"/>
                <a:sym typeface="Calibri"/>
              </a:rPr>
              <a:t>evaluate</a:t>
            </a:r>
            <a:r>
              <a:rPr lang="en-IN" sz="2400" b="1" i="0" u="none" strike="noStrike" cap="none">
                <a:solidFill>
                  <a:srgbClr val="000000"/>
                </a:solidFill>
                <a:latin typeface="Calibri"/>
                <a:ea typeface="Calibri"/>
                <a:cs typeface="Calibri"/>
                <a:sym typeface="Calibri"/>
              </a:rPr>
              <a:t>  evidences, information and ideas</a:t>
            </a:r>
            <a:endParaRPr>
              <a:latin typeface="Calibri"/>
              <a:ea typeface="Calibri"/>
              <a:cs typeface="Calibri"/>
              <a:sym typeface="Calibri"/>
            </a:endParaRPr>
          </a:p>
          <a:p>
            <a:pPr marL="342900" marR="0" lvl="0" indent="-342900" algn="l" rtl="0">
              <a:lnSpc>
                <a:spcPct val="100000"/>
              </a:lnSpc>
              <a:spcBef>
                <a:spcPts val="80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mak</a:t>
            </a:r>
            <a:r>
              <a:rPr lang="en-IN" sz="2400" b="1">
                <a:latin typeface="Calibri"/>
                <a:ea typeface="Calibri"/>
                <a:cs typeface="Calibri"/>
                <a:sym typeface="Calibri"/>
              </a:rPr>
              <a:t>e</a:t>
            </a:r>
            <a:r>
              <a:rPr lang="en-IN" sz="2400" b="1" i="0" u="none" strike="noStrike" cap="none">
                <a:solidFill>
                  <a:srgbClr val="000000"/>
                </a:solidFill>
                <a:latin typeface="Calibri"/>
                <a:ea typeface="Calibri"/>
                <a:cs typeface="Calibri"/>
                <a:sym typeface="Calibri"/>
              </a:rPr>
              <a:t> rational   decision/conclusion. </a:t>
            </a:r>
            <a:endParaRPr sz="2400" b="1"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7"/>
          <p:cNvSpPr txBox="1"/>
          <p:nvPr/>
        </p:nvSpPr>
        <p:spPr>
          <a:xfrm>
            <a:off x="8382016" y="5072074"/>
            <a:ext cx="18573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206" name="Google Shape;206;p47"/>
          <p:cNvSpPr txBox="1"/>
          <p:nvPr/>
        </p:nvSpPr>
        <p:spPr>
          <a:xfrm>
            <a:off x="2575286" y="204769"/>
            <a:ext cx="7762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i="0" u="none" strike="noStrike" cap="none">
                <a:solidFill>
                  <a:srgbClr val="FFFFFF"/>
                </a:solidFill>
                <a:latin typeface="Arial"/>
                <a:ea typeface="Arial"/>
                <a:cs typeface="Arial"/>
                <a:sym typeface="Arial"/>
              </a:rPr>
              <a:t>National Education Policy -2020</a:t>
            </a:r>
            <a:endParaRPr sz="2400" b="1" i="0" u="none" strike="noStrike" cap="none">
              <a:solidFill>
                <a:srgbClr val="FFFFFF"/>
              </a:solidFill>
              <a:latin typeface="Arial"/>
              <a:ea typeface="Arial"/>
              <a:cs typeface="Arial"/>
              <a:sym typeface="Arial"/>
            </a:endParaRPr>
          </a:p>
        </p:txBody>
      </p:sp>
      <p:sp>
        <p:nvSpPr>
          <p:cNvPr id="207" name="Google Shape;207;p47"/>
          <p:cNvSpPr txBox="1"/>
          <p:nvPr/>
        </p:nvSpPr>
        <p:spPr>
          <a:xfrm>
            <a:off x="638025" y="1046625"/>
            <a:ext cx="11293800" cy="501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2800" b="1" i="0" u="none" strike="noStrike" cap="none">
                <a:solidFill>
                  <a:srgbClr val="00B0F0"/>
                </a:solidFill>
                <a:latin typeface="Calibri"/>
                <a:ea typeface="Calibri"/>
                <a:cs typeface="Calibri"/>
                <a:sym typeface="Calibri"/>
              </a:rPr>
              <a:t>4</a:t>
            </a:r>
            <a:r>
              <a:rPr lang="en-IN" sz="2900" b="1" i="0" u="none" strike="noStrike" cap="none">
                <a:solidFill>
                  <a:srgbClr val="00B0F0"/>
                </a:solidFill>
                <a:latin typeface="Calibri"/>
                <a:ea typeface="Calibri"/>
                <a:cs typeface="Calibri"/>
                <a:sym typeface="Calibri"/>
              </a:rPr>
              <a:t>.23. </a:t>
            </a:r>
            <a:r>
              <a:rPr lang="en-IN" sz="2400" b="1" i="0" u="none" strike="noStrike" cap="none">
                <a:solidFill>
                  <a:srgbClr val="000000"/>
                </a:solidFill>
                <a:latin typeface="Calibri"/>
                <a:ea typeface="Calibri"/>
                <a:cs typeface="Calibri"/>
                <a:sym typeface="Calibri"/>
              </a:rPr>
              <a:t>While students must have a large amount of flexibility in choosing their individual curricula, certain subjects, skills, and capacities should be learned by all students to become good, successful, innovative, adaptable, and productive human beings in today’s rapidly changing world. In addition to proficiency in languages, these skills include: </a:t>
            </a:r>
            <a:r>
              <a:rPr lang="en-IN" sz="2400" b="1" i="0" u="none" strike="noStrike" cap="none">
                <a:solidFill>
                  <a:schemeClr val="dk1"/>
                </a:solidFill>
                <a:highlight>
                  <a:schemeClr val="lt1"/>
                </a:highlight>
                <a:latin typeface="Calibri"/>
                <a:ea typeface="Calibri"/>
                <a:cs typeface="Calibri"/>
                <a:sym typeface="Calibri"/>
              </a:rPr>
              <a:t>scientific temper and evidence-based thinking; creativity and innovativeness;</a:t>
            </a:r>
            <a:r>
              <a:rPr lang="en-IN" sz="2400" b="1" i="0" u="none" strike="noStrike" cap="none">
                <a:solidFill>
                  <a:srgbClr val="00B0F0"/>
                </a:solidFill>
                <a:highlight>
                  <a:schemeClr val="lt1"/>
                </a:highlight>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sense of aesthetics and art; oral and written communication; health and nutrition; physical education, fitness, wellness, and sports; collaboration and teamwork; problem solving and logical reasoning; vocational exposure and skills; digital literacy, coding, and computational thinking;…….</a:t>
            </a:r>
            <a:endParaRPr sz="2400" b="1" i="0" u="none" strike="noStrike" cap="none">
              <a:solidFill>
                <a:schemeClr val="dk1"/>
              </a:solidFill>
              <a:latin typeface="Calibri"/>
              <a:ea typeface="Calibri"/>
              <a:cs typeface="Calibri"/>
              <a:sym typeface="Calibri"/>
            </a:endParaRPr>
          </a:p>
        </p:txBody>
      </p:sp>
      <p:sp>
        <p:nvSpPr>
          <p:cNvPr id="208" name="Google Shape;208;p47"/>
          <p:cNvSpPr/>
          <p:nvPr/>
        </p:nvSpPr>
        <p:spPr>
          <a:xfrm>
            <a:off x="0" y="0"/>
            <a:ext cx="12192000" cy="6666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600" b="1" i="0" u="none" strike="noStrike" cap="none">
                <a:solidFill>
                  <a:schemeClr val="lt1"/>
                </a:solidFill>
                <a:latin typeface="Arial"/>
                <a:ea typeface="Arial"/>
                <a:cs typeface="Arial"/>
                <a:sym typeface="Arial"/>
              </a:rPr>
              <a:t>National Education Policy (NEP) 2020</a:t>
            </a:r>
            <a:endParaRPr sz="3600" b="1" i="0" u="none" strike="noStrike" cap="none">
              <a:solidFill>
                <a:schemeClr val="lt1"/>
              </a:solidFill>
              <a:latin typeface="Arial"/>
              <a:ea typeface="Arial"/>
              <a:cs typeface="Arial"/>
              <a:sym typeface="Arial"/>
            </a:endParaRPr>
          </a:p>
        </p:txBody>
      </p:sp>
      <p:pic>
        <p:nvPicPr>
          <p:cNvPr id="209" name="Google Shape;209;p47"/>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2"/>
          <p:cNvSpPr txBox="1"/>
          <p:nvPr/>
        </p:nvSpPr>
        <p:spPr>
          <a:xfrm>
            <a:off x="668125" y="1230700"/>
            <a:ext cx="11523900" cy="5061600"/>
          </a:xfrm>
          <a:prstGeom prst="rect">
            <a:avLst/>
          </a:prstGeom>
          <a:noFill/>
          <a:ln>
            <a:noFill/>
          </a:ln>
        </p:spPr>
        <p:txBody>
          <a:bodyPr spcFirstLastPara="1" wrap="square" lIns="91425" tIns="45700" rIns="91425" bIns="45700" anchor="b" anchorCtr="0">
            <a:noAutofit/>
          </a:bodyPr>
          <a:lstStyle/>
          <a:p>
            <a:pPr marL="285750" marR="0" lvl="0" indent="-32385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 realise that learning to learn and the willingness to unlearn and relearn are important as means of responding to new situations in a flexible and creative manner.</a:t>
            </a:r>
            <a:endParaRPr sz="2000">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Ask open-ended questions such as involving verbs ‘your point of view.., what do you think about it (say a phenomena)..’ ‘Assume that’.., ‘support/justify/interpret’, etc.</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Consider alternative ways of solving a problem; answering a question;doing awork and justifying it.</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review the work done for its further improvement</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Identify the aspects that are for and against the way adopted.</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Focus on relevant scientific facts</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Reflect on the previous work to identify the mistakes and avoid those in the next.</a:t>
            </a:r>
            <a:endParaRPr sz="2400" b="1">
              <a:latin typeface="Calibri"/>
              <a:ea typeface="Calibri"/>
              <a:cs typeface="Calibri"/>
              <a:sym typeface="Calibri"/>
            </a:endParaRPr>
          </a:p>
          <a:p>
            <a:pPr marL="285750" marR="0" lvl="0" indent="-323850" algn="l" rtl="0">
              <a:lnSpc>
                <a:spcPct val="115000"/>
              </a:lnSpc>
              <a:spcBef>
                <a:spcPts val="0"/>
              </a:spcBef>
              <a:spcAft>
                <a:spcPts val="0"/>
              </a:spcAft>
              <a:buClr>
                <a:srgbClr val="000000"/>
              </a:buClr>
              <a:buSzPts val="2400"/>
              <a:buFont typeface="Calibri"/>
              <a:buChar char="⮚"/>
            </a:pPr>
            <a:r>
              <a:rPr lang="en-IN" sz="2400" b="1">
                <a:latin typeface="Calibri"/>
                <a:ea typeface="Calibri"/>
                <a:cs typeface="Calibri"/>
                <a:sym typeface="Calibri"/>
              </a:rPr>
              <a:t>Remove the fear of being wrong.   </a:t>
            </a:r>
            <a:endParaRPr sz="2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0" i="0" u="none" strike="noStrike" cap="none">
              <a:solidFill>
                <a:srgbClr val="000000"/>
              </a:solidFill>
              <a:latin typeface="Calibri"/>
              <a:ea typeface="Calibri"/>
              <a:cs typeface="Calibri"/>
              <a:sym typeface="Calibri"/>
            </a:endParaRPr>
          </a:p>
        </p:txBody>
      </p:sp>
      <p:sp>
        <p:nvSpPr>
          <p:cNvPr id="550" name="Google Shape;550;p82"/>
          <p:cNvSpPr txBox="1"/>
          <p:nvPr/>
        </p:nvSpPr>
        <p:spPr>
          <a:xfrm>
            <a:off x="8382016" y="5072074"/>
            <a:ext cx="18573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551" name="Google Shape;551;p82"/>
          <p:cNvSpPr txBox="1"/>
          <p:nvPr/>
        </p:nvSpPr>
        <p:spPr>
          <a:xfrm>
            <a:off x="25"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Provide opportunity to students </a:t>
            </a:r>
            <a:r>
              <a:rPr lang="en-IN" sz="3200" b="0" i="0" u="none" strike="noStrike" cap="none">
                <a:solidFill>
                  <a:schemeClr val="lt1"/>
                </a:solidFill>
                <a:latin typeface="Arial"/>
                <a:ea typeface="Arial"/>
                <a:cs typeface="Arial"/>
                <a:sym typeface="Arial"/>
              </a:rPr>
              <a:t> </a:t>
            </a:r>
            <a:r>
              <a:rPr lang="en-IN" sz="3200" b="1" i="0" u="none" strike="noStrike" cap="none">
                <a:solidFill>
                  <a:schemeClr val="lt1"/>
                </a:solidFill>
                <a:latin typeface="Calibri"/>
                <a:ea typeface="Calibri"/>
                <a:cs typeface="Calibri"/>
                <a:sym typeface="Calibri"/>
              </a:rPr>
              <a:t>to …..</a:t>
            </a:r>
            <a:endParaRPr sz="3200" b="1" i="0" u="none" strike="noStrike" cap="none">
              <a:solidFill>
                <a:schemeClr val="lt1"/>
              </a:solidFill>
              <a:latin typeface="Calibri"/>
              <a:ea typeface="Calibri"/>
              <a:cs typeface="Calibri"/>
              <a:sym typeface="Calibri"/>
            </a:endParaRPr>
          </a:p>
        </p:txBody>
      </p:sp>
      <p:pic>
        <p:nvPicPr>
          <p:cNvPr id="552" name="Google Shape;552;p82"/>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4"/>
          <p:cNvSpPr txBox="1">
            <a:spLocks noGrp="1"/>
          </p:cNvSpPr>
          <p:nvPr>
            <p:ph type="title"/>
          </p:nvPr>
        </p:nvSpPr>
        <p:spPr>
          <a:xfrm>
            <a:off x="0" y="0"/>
            <a:ext cx="12192000" cy="614700"/>
          </a:xfrm>
          <a:prstGeom prst="rect">
            <a:avLst/>
          </a:prstGeom>
          <a:solidFill>
            <a:srgbClr val="0066FF"/>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IN" sz="3266" b="1">
                <a:solidFill>
                  <a:schemeClr val="lt1"/>
                </a:solidFill>
              </a:rPr>
              <a:t>Subject Specific Softwares</a:t>
            </a:r>
            <a:endParaRPr sz="3266" b="1">
              <a:solidFill>
                <a:schemeClr val="lt1"/>
              </a:solidFill>
            </a:endParaRPr>
          </a:p>
        </p:txBody>
      </p:sp>
      <p:sp>
        <p:nvSpPr>
          <p:cNvPr id="558" name="Google Shape;558;p24"/>
          <p:cNvSpPr txBox="1">
            <a:spLocks noGrp="1"/>
          </p:cNvSpPr>
          <p:nvPr>
            <p:ph type="body" idx="1"/>
          </p:nvPr>
        </p:nvSpPr>
        <p:spPr>
          <a:xfrm>
            <a:off x="8718500" y="3448671"/>
            <a:ext cx="3304400" cy="2919200"/>
          </a:xfrm>
          <a:prstGeom prst="rect">
            <a:avLst/>
          </a:prstGeom>
          <a:noFill/>
          <a:ln>
            <a:noFill/>
          </a:ln>
        </p:spPr>
        <p:txBody>
          <a:bodyPr spcFirstLastPara="1" wrap="square" lIns="91425" tIns="45700" rIns="91425" bIns="45700" anchor="t" anchorCtr="0">
            <a:noAutofit/>
          </a:bodyPr>
          <a:lstStyle/>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3D3D3D"/>
                </a:solidFill>
                <a:latin typeface="Times New Roman"/>
                <a:ea typeface="Times New Roman"/>
                <a:cs typeface="Times New Roman"/>
                <a:sym typeface="Times New Roman"/>
              </a:rPr>
              <a:t>KALZIUM (Chemistry)</a:t>
            </a:r>
            <a:endParaRPr sz="2133">
              <a:solidFill>
                <a:srgbClr val="3D3D3D"/>
              </a:solidFill>
              <a:latin typeface="Times New Roman"/>
              <a:ea typeface="Times New Roman"/>
              <a:cs typeface="Times New Roman"/>
              <a:sym typeface="Times New Roman"/>
            </a:endParaRPr>
          </a:p>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3D3D3D"/>
                </a:solidFill>
                <a:latin typeface="Times New Roman"/>
                <a:ea typeface="Times New Roman"/>
                <a:cs typeface="Times New Roman"/>
                <a:sym typeface="Times New Roman"/>
              </a:rPr>
              <a:t>STEP(KDE) (Physics)</a:t>
            </a:r>
            <a:endParaRPr sz="2133">
              <a:solidFill>
                <a:srgbClr val="3D3D3D"/>
              </a:solidFill>
              <a:latin typeface="Times New Roman"/>
              <a:ea typeface="Times New Roman"/>
              <a:cs typeface="Times New Roman"/>
              <a:sym typeface="Times New Roman"/>
            </a:endParaRPr>
          </a:p>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4D5156"/>
                </a:solidFill>
                <a:latin typeface="Times New Roman"/>
                <a:ea typeface="Times New Roman"/>
                <a:cs typeface="Times New Roman"/>
                <a:sym typeface="Times New Roman"/>
              </a:rPr>
              <a:t>ACD/ChemSketch </a:t>
            </a:r>
            <a:r>
              <a:rPr lang="en-IN" sz="2133">
                <a:solidFill>
                  <a:srgbClr val="3D3D3D"/>
                </a:solidFill>
                <a:latin typeface="Times New Roman"/>
                <a:ea typeface="Times New Roman"/>
                <a:cs typeface="Times New Roman"/>
                <a:sym typeface="Times New Roman"/>
              </a:rPr>
              <a:t>(Chemistry)</a:t>
            </a:r>
            <a:endParaRPr sz="2133">
              <a:solidFill>
                <a:srgbClr val="3D3D3D"/>
              </a:solidFill>
              <a:latin typeface="Times New Roman"/>
              <a:ea typeface="Times New Roman"/>
              <a:cs typeface="Times New Roman"/>
              <a:sym typeface="Times New Roman"/>
            </a:endParaRPr>
          </a:p>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3D3D3D"/>
                </a:solidFill>
                <a:latin typeface="Times New Roman"/>
                <a:ea typeface="Times New Roman"/>
                <a:cs typeface="Times New Roman"/>
                <a:sym typeface="Times New Roman"/>
              </a:rPr>
              <a:t>SAGEMATHS (Maths)</a:t>
            </a:r>
            <a:endParaRPr sz="2133">
              <a:latin typeface="Times New Roman"/>
              <a:ea typeface="Times New Roman"/>
              <a:cs typeface="Times New Roman"/>
              <a:sym typeface="Times New Roman"/>
            </a:endParaRPr>
          </a:p>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3D3D3D"/>
                </a:solidFill>
                <a:latin typeface="Times New Roman"/>
                <a:ea typeface="Times New Roman"/>
                <a:cs typeface="Times New Roman"/>
                <a:sym typeface="Times New Roman"/>
              </a:rPr>
              <a:t>GOOGLE EARTH (Science)</a:t>
            </a:r>
            <a:endParaRPr sz="2133">
              <a:solidFill>
                <a:srgbClr val="4D5156"/>
              </a:solidFill>
              <a:latin typeface="Times New Roman"/>
              <a:ea typeface="Times New Roman"/>
              <a:cs typeface="Times New Roman"/>
              <a:sym typeface="Times New Roman"/>
            </a:endParaRPr>
          </a:p>
          <a:p>
            <a:pPr marL="304792" lvl="0" indent="-253994" algn="l" rtl="0">
              <a:lnSpc>
                <a:spcPct val="100000"/>
              </a:lnSpc>
              <a:spcBef>
                <a:spcPts val="0"/>
              </a:spcBef>
              <a:spcAft>
                <a:spcPts val="0"/>
              </a:spcAft>
              <a:buClr>
                <a:srgbClr val="000000"/>
              </a:buClr>
              <a:buSzPts val="1600"/>
              <a:buFont typeface="Times New Roman"/>
              <a:buChar char="◼"/>
            </a:pPr>
            <a:r>
              <a:rPr lang="en-IN" sz="2133">
                <a:solidFill>
                  <a:srgbClr val="4D5156"/>
                </a:solidFill>
                <a:latin typeface="Times New Roman"/>
                <a:ea typeface="Times New Roman"/>
                <a:cs typeface="Times New Roman"/>
                <a:sym typeface="Times New Roman"/>
              </a:rPr>
              <a:t>QGIS</a:t>
            </a:r>
            <a:endParaRPr sz="2133">
              <a:latin typeface="Times New Roman"/>
              <a:ea typeface="Times New Roman"/>
              <a:cs typeface="Times New Roman"/>
              <a:sym typeface="Times New Roman"/>
            </a:endParaRPr>
          </a:p>
        </p:txBody>
      </p:sp>
      <p:pic>
        <p:nvPicPr>
          <p:cNvPr id="559" name="Google Shape;559;p24"/>
          <p:cNvPicPr preferRelativeResize="0"/>
          <p:nvPr/>
        </p:nvPicPr>
        <p:blipFill rotWithShape="1">
          <a:blip r:embed="rId3">
            <a:alphaModFix/>
          </a:blip>
          <a:srcRect/>
          <a:stretch/>
        </p:blipFill>
        <p:spPr>
          <a:xfrm>
            <a:off x="3236971" y="840465"/>
            <a:ext cx="1411500" cy="1401900"/>
          </a:xfrm>
          <a:prstGeom prst="rect">
            <a:avLst/>
          </a:prstGeom>
          <a:noFill/>
          <a:ln>
            <a:noFill/>
          </a:ln>
        </p:spPr>
      </p:pic>
      <p:pic>
        <p:nvPicPr>
          <p:cNvPr id="560" name="Google Shape;560;p24"/>
          <p:cNvPicPr preferRelativeResize="0"/>
          <p:nvPr/>
        </p:nvPicPr>
        <p:blipFill rotWithShape="1">
          <a:blip r:embed="rId4">
            <a:alphaModFix/>
          </a:blip>
          <a:srcRect/>
          <a:stretch/>
        </p:blipFill>
        <p:spPr>
          <a:xfrm>
            <a:off x="458237" y="708730"/>
            <a:ext cx="2224080" cy="1665321"/>
          </a:xfrm>
          <a:prstGeom prst="rect">
            <a:avLst/>
          </a:prstGeom>
          <a:noFill/>
          <a:ln>
            <a:noFill/>
          </a:ln>
        </p:spPr>
      </p:pic>
      <p:pic>
        <p:nvPicPr>
          <p:cNvPr id="561" name="Google Shape;561;p24"/>
          <p:cNvPicPr preferRelativeResize="0"/>
          <p:nvPr/>
        </p:nvPicPr>
        <p:blipFill rotWithShape="1">
          <a:blip r:embed="rId5">
            <a:alphaModFix/>
          </a:blip>
          <a:srcRect/>
          <a:stretch/>
        </p:blipFill>
        <p:spPr>
          <a:xfrm>
            <a:off x="832267" y="3329669"/>
            <a:ext cx="2284412" cy="2278153"/>
          </a:xfrm>
          <a:prstGeom prst="rect">
            <a:avLst/>
          </a:prstGeom>
          <a:noFill/>
          <a:ln>
            <a:noFill/>
          </a:ln>
        </p:spPr>
      </p:pic>
      <p:pic>
        <p:nvPicPr>
          <p:cNvPr id="562" name="Google Shape;562;p24"/>
          <p:cNvPicPr preferRelativeResize="0"/>
          <p:nvPr/>
        </p:nvPicPr>
        <p:blipFill rotWithShape="1">
          <a:blip r:embed="rId6">
            <a:alphaModFix/>
          </a:blip>
          <a:srcRect/>
          <a:stretch/>
        </p:blipFill>
        <p:spPr>
          <a:xfrm>
            <a:off x="3444700" y="3190329"/>
            <a:ext cx="4038600" cy="1133475"/>
          </a:xfrm>
          <a:prstGeom prst="rect">
            <a:avLst/>
          </a:prstGeom>
          <a:noFill/>
          <a:ln>
            <a:noFill/>
          </a:ln>
        </p:spPr>
      </p:pic>
      <p:pic>
        <p:nvPicPr>
          <p:cNvPr id="563" name="Google Shape;563;p24"/>
          <p:cNvPicPr preferRelativeResize="0"/>
          <p:nvPr/>
        </p:nvPicPr>
        <p:blipFill rotWithShape="1">
          <a:blip r:embed="rId7">
            <a:alphaModFix/>
          </a:blip>
          <a:srcRect/>
          <a:stretch/>
        </p:blipFill>
        <p:spPr>
          <a:xfrm>
            <a:off x="5562592" y="1220681"/>
            <a:ext cx="2857501" cy="802112"/>
          </a:xfrm>
          <a:prstGeom prst="rect">
            <a:avLst/>
          </a:prstGeom>
          <a:noFill/>
          <a:ln>
            <a:noFill/>
          </a:ln>
        </p:spPr>
      </p:pic>
      <p:pic>
        <p:nvPicPr>
          <p:cNvPr id="564" name="Google Shape;564;p24"/>
          <p:cNvPicPr preferRelativeResize="0"/>
          <p:nvPr/>
        </p:nvPicPr>
        <p:blipFill rotWithShape="1">
          <a:blip r:embed="rId8">
            <a:alphaModFix/>
          </a:blip>
          <a:srcRect/>
          <a:stretch/>
        </p:blipFill>
        <p:spPr>
          <a:xfrm>
            <a:off x="5562601" y="5056469"/>
            <a:ext cx="2857500" cy="1133467"/>
          </a:xfrm>
          <a:prstGeom prst="rect">
            <a:avLst/>
          </a:prstGeom>
          <a:noFill/>
          <a:ln>
            <a:noFill/>
          </a:ln>
        </p:spPr>
      </p:pic>
      <p:sp>
        <p:nvSpPr>
          <p:cNvPr id="565" name="Google Shape;565;p24"/>
          <p:cNvSpPr txBox="1"/>
          <p:nvPr/>
        </p:nvSpPr>
        <p:spPr>
          <a:xfrm>
            <a:off x="3237199" y="2253334"/>
            <a:ext cx="21304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1600" b="0" i="0" u="none" strike="noStrike" cap="none">
                <a:solidFill>
                  <a:srgbClr val="3D3D3D"/>
                </a:solidFill>
                <a:latin typeface="Times New Roman"/>
                <a:ea typeface="Times New Roman"/>
                <a:cs typeface="Times New Roman"/>
                <a:sym typeface="Times New Roman"/>
              </a:rPr>
              <a:t>AVAGADRO (</a:t>
            </a:r>
            <a:r>
              <a:rPr lang="en-IN" sz="1600" b="0" i="0" u="sng" strike="noStrike" cap="none">
                <a:solidFill>
                  <a:schemeClr val="hlink"/>
                </a:solidFill>
                <a:latin typeface="Times New Roman"/>
                <a:ea typeface="Times New Roman"/>
                <a:cs typeface="Times New Roman"/>
                <a:sym typeface="Times New Roman"/>
                <a:hlinkClick r:id="rId9"/>
              </a:rPr>
              <a:t>https://avogadro.cc/</a:t>
            </a:r>
            <a:r>
              <a:rPr lang="en-IN" sz="1600" b="0" i="0" u="none" strike="noStrike" cap="none">
                <a:solidFill>
                  <a:srgbClr val="3D3D3D"/>
                </a:solidFill>
                <a:latin typeface="Times New Roman"/>
                <a:ea typeface="Times New Roman"/>
                <a:cs typeface="Times New Roman"/>
                <a:sym typeface="Times New Roman"/>
              </a:rPr>
              <a:t>) (Chemistry)</a:t>
            </a:r>
            <a:endParaRPr sz="1600" b="0" i="0" u="none" strike="noStrike" cap="none">
              <a:solidFill>
                <a:srgbClr val="3D3D3D"/>
              </a:solidFill>
              <a:latin typeface="Times New Roman"/>
              <a:ea typeface="Times New Roman"/>
              <a:cs typeface="Times New Roman"/>
              <a:sym typeface="Times New Roman"/>
            </a:endParaRPr>
          </a:p>
        </p:txBody>
      </p:sp>
      <p:sp>
        <p:nvSpPr>
          <p:cNvPr id="566" name="Google Shape;566;p24"/>
          <p:cNvSpPr txBox="1"/>
          <p:nvPr/>
        </p:nvSpPr>
        <p:spPr>
          <a:xfrm>
            <a:off x="0" y="2374068"/>
            <a:ext cx="3237200" cy="923482"/>
          </a:xfrm>
          <a:prstGeom prst="rect">
            <a:avLst/>
          </a:prstGeom>
          <a:noFill/>
          <a:ln>
            <a:noFill/>
          </a:ln>
        </p:spPr>
        <p:txBody>
          <a:bodyPr spcFirstLastPara="1" wrap="square" lIns="121900" tIns="121900" rIns="121900" bIns="121900" anchor="t" anchorCtr="0">
            <a:spAutoFit/>
          </a:bodyPr>
          <a:lstStyle/>
          <a:p>
            <a:pPr marL="609585" marR="0" lvl="0" indent="0" algn="l" rtl="0">
              <a:lnSpc>
                <a:spcPct val="100000"/>
              </a:lnSpc>
              <a:spcBef>
                <a:spcPts val="0"/>
              </a:spcBef>
              <a:spcAft>
                <a:spcPts val="0"/>
              </a:spcAft>
              <a:buNone/>
            </a:pPr>
            <a:r>
              <a:rPr lang="en-IN" sz="1467" b="0" i="0" u="none" strike="noStrike" cap="none">
                <a:solidFill>
                  <a:srgbClr val="3D3D3D"/>
                </a:solidFill>
                <a:latin typeface="Times New Roman"/>
                <a:ea typeface="Times New Roman"/>
                <a:cs typeface="Times New Roman"/>
                <a:sym typeface="Times New Roman"/>
              </a:rPr>
              <a:t>JMOL (</a:t>
            </a:r>
            <a:r>
              <a:rPr lang="en-IN" sz="1467" b="0" i="0" u="sng" strike="noStrike" cap="none">
                <a:solidFill>
                  <a:schemeClr val="hlink"/>
                </a:solidFill>
                <a:latin typeface="Times New Roman"/>
                <a:ea typeface="Times New Roman"/>
                <a:cs typeface="Times New Roman"/>
                <a:sym typeface="Times New Roman"/>
                <a:hlinkClick r:id="rId10"/>
              </a:rPr>
              <a:t>http://jmol.sourceforge.net/</a:t>
            </a:r>
            <a:r>
              <a:rPr lang="en-IN" sz="1467" b="0" i="0" u="none" strike="noStrike" cap="none">
                <a:solidFill>
                  <a:srgbClr val="3D3D3D"/>
                </a:solidFill>
                <a:latin typeface="Times New Roman"/>
                <a:ea typeface="Times New Roman"/>
                <a:cs typeface="Times New Roman"/>
                <a:sym typeface="Times New Roman"/>
              </a:rPr>
              <a:t>) (Chemistry)</a:t>
            </a:r>
            <a:endParaRPr sz="1200" b="0" i="0" u="none" strike="noStrike" cap="none">
              <a:solidFill>
                <a:srgbClr val="000000"/>
              </a:solidFill>
              <a:latin typeface="Arial"/>
              <a:ea typeface="Arial"/>
              <a:cs typeface="Arial"/>
              <a:sym typeface="Arial"/>
            </a:endParaRPr>
          </a:p>
        </p:txBody>
      </p:sp>
      <p:sp>
        <p:nvSpPr>
          <p:cNvPr id="567" name="Google Shape;567;p24"/>
          <p:cNvSpPr txBox="1"/>
          <p:nvPr/>
        </p:nvSpPr>
        <p:spPr>
          <a:xfrm>
            <a:off x="6096000" y="2143534"/>
            <a:ext cx="2478000" cy="1046208"/>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1733" b="0" i="0" u="none" strike="noStrike" cap="none">
                <a:solidFill>
                  <a:srgbClr val="3D3D3D"/>
                </a:solidFill>
                <a:latin typeface="Times New Roman"/>
                <a:ea typeface="Times New Roman"/>
                <a:cs typeface="Times New Roman"/>
                <a:sym typeface="Times New Roman"/>
              </a:rPr>
              <a:t>MARBLE  (</a:t>
            </a:r>
            <a:r>
              <a:rPr lang="en-IN" sz="1733" b="0" i="0" u="sng" strike="noStrike" cap="none">
                <a:solidFill>
                  <a:schemeClr val="hlink"/>
                </a:solidFill>
                <a:latin typeface="Times New Roman"/>
                <a:ea typeface="Times New Roman"/>
                <a:cs typeface="Times New Roman"/>
                <a:sym typeface="Times New Roman"/>
                <a:hlinkClick r:id="rId11"/>
              </a:rPr>
              <a:t>https://marble.kde.org/</a:t>
            </a:r>
            <a:r>
              <a:rPr lang="en-IN" sz="1733" b="0" i="0" u="none" strike="noStrike" cap="none">
                <a:solidFill>
                  <a:srgbClr val="3D3D3D"/>
                </a:solidFill>
                <a:latin typeface="Times New Roman"/>
                <a:ea typeface="Times New Roman"/>
                <a:cs typeface="Times New Roman"/>
                <a:sym typeface="Times New Roman"/>
              </a:rPr>
              <a:t>) (Science)</a:t>
            </a:r>
            <a:endParaRPr sz="1467" b="0" i="0" u="none" strike="noStrike" cap="none">
              <a:solidFill>
                <a:srgbClr val="000000"/>
              </a:solidFill>
              <a:latin typeface="Arial"/>
              <a:ea typeface="Arial"/>
              <a:cs typeface="Arial"/>
              <a:sym typeface="Arial"/>
            </a:endParaRPr>
          </a:p>
        </p:txBody>
      </p:sp>
      <p:sp>
        <p:nvSpPr>
          <p:cNvPr id="568" name="Google Shape;568;p24"/>
          <p:cNvSpPr txBox="1"/>
          <p:nvPr/>
        </p:nvSpPr>
        <p:spPr>
          <a:xfrm>
            <a:off x="445167" y="5607834"/>
            <a:ext cx="3794400" cy="1230874"/>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2133" b="0" i="0" u="none" strike="noStrike" cap="none">
                <a:solidFill>
                  <a:srgbClr val="3D3D3D"/>
                </a:solidFill>
                <a:latin typeface="Times New Roman"/>
                <a:ea typeface="Times New Roman"/>
                <a:cs typeface="Times New Roman"/>
                <a:sym typeface="Times New Roman"/>
              </a:rPr>
              <a:t>STRELLARIUM (</a:t>
            </a:r>
            <a:r>
              <a:rPr lang="en-IN" sz="2133" b="0" i="0" u="sng" strike="noStrike" cap="none">
                <a:solidFill>
                  <a:schemeClr val="hlink"/>
                </a:solidFill>
                <a:latin typeface="Times New Roman"/>
                <a:ea typeface="Times New Roman"/>
                <a:cs typeface="Times New Roman"/>
                <a:sym typeface="Times New Roman"/>
                <a:hlinkClick r:id="rId12"/>
              </a:rPr>
              <a:t>https://stellarium.org/</a:t>
            </a:r>
            <a:r>
              <a:rPr lang="en-IN" sz="2133" b="0" i="0" u="none" strike="noStrike" cap="none">
                <a:solidFill>
                  <a:srgbClr val="3D3D3D"/>
                </a:solidFill>
                <a:latin typeface="Times New Roman"/>
                <a:ea typeface="Times New Roman"/>
                <a:cs typeface="Times New Roman"/>
                <a:sym typeface="Times New Roman"/>
              </a:rPr>
              <a:t>) </a:t>
            </a:r>
            <a:endParaRPr sz="2133" b="0" i="0" u="none" strike="noStrike" cap="none">
              <a:solidFill>
                <a:srgbClr val="3D3D3D"/>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IN" sz="2133" b="0" i="0" u="none" strike="noStrike" cap="none">
                <a:solidFill>
                  <a:srgbClr val="3D3D3D"/>
                </a:solidFill>
                <a:latin typeface="Times New Roman"/>
                <a:ea typeface="Times New Roman"/>
                <a:cs typeface="Times New Roman"/>
                <a:sym typeface="Times New Roman"/>
              </a:rPr>
              <a:t>(Science and Social Science)</a:t>
            </a:r>
            <a:endParaRPr sz="1867" b="0" i="0" u="none" strike="noStrike" cap="none">
              <a:solidFill>
                <a:srgbClr val="000000"/>
              </a:solidFill>
              <a:latin typeface="Arial"/>
              <a:ea typeface="Arial"/>
              <a:cs typeface="Arial"/>
              <a:sym typeface="Arial"/>
            </a:endParaRPr>
          </a:p>
        </p:txBody>
      </p:sp>
      <p:sp>
        <p:nvSpPr>
          <p:cNvPr id="569" name="Google Shape;569;p24"/>
          <p:cNvSpPr txBox="1"/>
          <p:nvPr/>
        </p:nvSpPr>
        <p:spPr>
          <a:xfrm>
            <a:off x="3670467" y="4233168"/>
            <a:ext cx="4000000" cy="98484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1600" b="0" i="0" u="none" strike="noStrike" cap="none">
                <a:solidFill>
                  <a:srgbClr val="3D3D3D"/>
                </a:solidFill>
                <a:latin typeface="Times New Roman"/>
                <a:ea typeface="Times New Roman"/>
                <a:cs typeface="Times New Roman"/>
                <a:sym typeface="Times New Roman"/>
              </a:rPr>
              <a:t>GEOGEBRA (</a:t>
            </a:r>
            <a:r>
              <a:rPr lang="en-IN" sz="1600" b="0" i="0" u="sng" strike="noStrike" cap="none">
                <a:solidFill>
                  <a:schemeClr val="hlink"/>
                </a:solidFill>
                <a:latin typeface="Times New Roman"/>
                <a:ea typeface="Times New Roman"/>
                <a:cs typeface="Times New Roman"/>
                <a:sym typeface="Times New Roman"/>
                <a:hlinkClick r:id="rId13"/>
              </a:rPr>
              <a:t>https://www.geogebra.org/?lang=en</a:t>
            </a:r>
            <a:r>
              <a:rPr lang="en-IN" sz="1600" b="0" i="0" u="none" strike="noStrike" cap="none">
                <a:solidFill>
                  <a:srgbClr val="3D3D3D"/>
                </a:solidFill>
                <a:latin typeface="Times New Roman"/>
                <a:ea typeface="Times New Roman"/>
                <a:cs typeface="Times New Roman"/>
                <a:sym typeface="Times New Roman"/>
              </a:rPr>
              <a:t>) (Maths)</a:t>
            </a:r>
            <a:endParaRPr sz="1333" b="0" i="0" u="none" strike="noStrike" cap="none">
              <a:solidFill>
                <a:srgbClr val="000000"/>
              </a:solidFill>
              <a:latin typeface="Arial"/>
              <a:ea typeface="Arial"/>
              <a:cs typeface="Arial"/>
              <a:sym typeface="Arial"/>
            </a:endParaRPr>
          </a:p>
        </p:txBody>
      </p:sp>
      <p:sp>
        <p:nvSpPr>
          <p:cNvPr id="570" name="Google Shape;570;p24"/>
          <p:cNvSpPr txBox="1"/>
          <p:nvPr/>
        </p:nvSpPr>
        <p:spPr>
          <a:xfrm>
            <a:off x="5367500" y="6274434"/>
            <a:ext cx="4000000" cy="533504"/>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1867" b="0" i="0" u="none" strike="noStrike" cap="none">
                <a:solidFill>
                  <a:srgbClr val="000000"/>
                </a:solidFill>
                <a:latin typeface="Arial"/>
                <a:ea typeface="Arial"/>
                <a:cs typeface="Arial"/>
                <a:sym typeface="Arial"/>
              </a:rPr>
              <a:t>https://edu.kde.org/kgeography/</a:t>
            </a:r>
            <a:endParaRPr sz="1867" b="0" i="0" u="none" strike="noStrike" cap="none">
              <a:solidFill>
                <a:srgbClr val="000000"/>
              </a:solidFill>
              <a:latin typeface="Arial"/>
              <a:ea typeface="Arial"/>
              <a:cs typeface="Arial"/>
              <a:sym typeface="Arial"/>
            </a:endParaRPr>
          </a:p>
        </p:txBody>
      </p:sp>
      <p:sp>
        <p:nvSpPr>
          <p:cNvPr id="571" name="Google Shape;571;p24"/>
          <p:cNvSpPr txBox="1"/>
          <p:nvPr/>
        </p:nvSpPr>
        <p:spPr>
          <a:xfrm>
            <a:off x="8874333" y="2812234"/>
            <a:ext cx="4000000" cy="533504"/>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1867" b="0" i="0" u="none" strike="noStrike" cap="none">
                <a:solidFill>
                  <a:srgbClr val="000000"/>
                </a:solidFill>
                <a:latin typeface="Arial"/>
                <a:ea typeface="Arial"/>
                <a:cs typeface="Arial"/>
                <a:sym typeface="Arial"/>
              </a:rPr>
              <a:t>https://phet.colorado.edu/</a:t>
            </a:r>
            <a:endParaRPr sz="1867" b="0" i="0" u="none" strike="noStrike" cap="none">
              <a:solidFill>
                <a:srgbClr val="000000"/>
              </a:solidFill>
              <a:latin typeface="Arial"/>
              <a:ea typeface="Arial"/>
              <a:cs typeface="Arial"/>
              <a:sym typeface="Arial"/>
            </a:endParaRPr>
          </a:p>
        </p:txBody>
      </p:sp>
      <p:pic>
        <p:nvPicPr>
          <p:cNvPr id="572" name="Google Shape;572;p24"/>
          <p:cNvPicPr preferRelativeResize="0"/>
          <p:nvPr/>
        </p:nvPicPr>
        <p:blipFill rotWithShape="1">
          <a:blip r:embed="rId14">
            <a:alphaModFix/>
          </a:blip>
          <a:srcRect/>
          <a:stretch/>
        </p:blipFill>
        <p:spPr>
          <a:xfrm>
            <a:off x="9839594" y="1044060"/>
            <a:ext cx="1665333" cy="1665333"/>
          </a:xfrm>
          <a:prstGeom prst="rect">
            <a:avLst/>
          </a:prstGeom>
          <a:noFill/>
          <a:ln>
            <a:noFill/>
          </a:ln>
        </p:spPr>
      </p:pic>
      <p:pic>
        <p:nvPicPr>
          <p:cNvPr id="573" name="Google Shape;573;p24"/>
          <p:cNvPicPr preferRelativeResize="0"/>
          <p:nvPr/>
        </p:nvPicPr>
        <p:blipFill rotWithShape="1">
          <a:blip r:embed="rId15">
            <a:alphaModFix/>
          </a:blip>
          <a:srcRect/>
          <a:stretch/>
        </p:blipFill>
        <p:spPr>
          <a:xfrm>
            <a:off x="0" y="0"/>
            <a:ext cx="330200" cy="6857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5"/>
          <p:cNvSpPr txBox="1"/>
          <p:nvPr/>
        </p:nvSpPr>
        <p:spPr>
          <a:xfrm>
            <a:off x="3048433" y="3059668"/>
            <a:ext cx="60968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r>
            <a:br>
              <a:rPr lang="en-I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9" name="Google Shape;579;p75"/>
          <p:cNvSpPr txBox="1"/>
          <p:nvPr/>
        </p:nvSpPr>
        <p:spPr>
          <a:xfrm>
            <a:off x="3048433" y="3059668"/>
            <a:ext cx="60968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r>
            <a:br>
              <a:rPr lang="en-I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0" name="Google Shape;580;p75"/>
          <p:cNvSpPr txBox="1"/>
          <p:nvPr/>
        </p:nvSpPr>
        <p:spPr>
          <a:xfrm>
            <a:off x="3048433" y="3059668"/>
            <a:ext cx="60968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r>
            <a:br>
              <a:rPr lang="en-I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81" name="Google Shape;581;p75"/>
          <p:cNvPicPr preferRelativeResize="0"/>
          <p:nvPr/>
        </p:nvPicPr>
        <p:blipFill rotWithShape="1">
          <a:blip r:embed="rId3">
            <a:alphaModFix/>
          </a:blip>
          <a:srcRect/>
          <a:stretch/>
        </p:blipFill>
        <p:spPr>
          <a:xfrm>
            <a:off x="1792432" y="976496"/>
            <a:ext cx="7305293" cy="5850327"/>
          </a:xfrm>
          <a:prstGeom prst="rect">
            <a:avLst/>
          </a:prstGeom>
          <a:noFill/>
          <a:ln w="9525" cap="flat" cmpd="sng">
            <a:solidFill>
              <a:srgbClr val="000000"/>
            </a:solidFill>
            <a:prstDash val="solid"/>
            <a:round/>
            <a:headEnd type="none" w="sm" len="sm"/>
            <a:tailEnd type="none" w="sm" len="sm"/>
          </a:ln>
        </p:spPr>
      </p:pic>
      <p:sp>
        <p:nvSpPr>
          <p:cNvPr id="582" name="Google Shape;582;p75"/>
          <p:cNvSpPr txBox="1"/>
          <p:nvPr/>
        </p:nvSpPr>
        <p:spPr>
          <a:xfrm>
            <a:off x="330200" y="0"/>
            <a:ext cx="1186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DIKSHA</a:t>
            </a:r>
            <a:r>
              <a:rPr lang="en-IN" sz="3200" b="1" i="0" u="none" strike="noStrike" cap="none">
                <a:solidFill>
                  <a:srgbClr val="FF0000"/>
                </a:solidFill>
                <a:latin typeface="Arial"/>
                <a:ea typeface="Arial"/>
                <a:cs typeface="Arial"/>
                <a:sym typeface="Arial"/>
              </a:rPr>
              <a:t> </a:t>
            </a:r>
            <a:endParaRPr/>
          </a:p>
        </p:txBody>
      </p:sp>
      <p:pic>
        <p:nvPicPr>
          <p:cNvPr id="583" name="Google Shape;583;p75"/>
          <p:cNvPicPr preferRelativeResize="0"/>
          <p:nvPr/>
        </p:nvPicPr>
        <p:blipFill rotWithShape="1">
          <a:blip r:embed="rId4">
            <a:alphaModFix/>
          </a:blip>
          <a:srcRect/>
          <a:stretch/>
        </p:blipFill>
        <p:spPr>
          <a:xfrm>
            <a:off x="0" y="0"/>
            <a:ext cx="330200" cy="6857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
          <p:cNvSpPr/>
          <p:nvPr/>
        </p:nvSpPr>
        <p:spPr>
          <a:xfrm>
            <a:off x="156300" y="2673067"/>
            <a:ext cx="7427100" cy="3638100"/>
          </a:xfrm>
          <a:prstGeom prst="rect">
            <a:avLst/>
          </a:prstGeom>
          <a:solidFill>
            <a:srgbClr val="F4CCCC"/>
          </a:solidFill>
          <a:ln w="19050" cap="flat" cmpd="sng">
            <a:solidFill>
              <a:srgbClr val="F4CCCC"/>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89" name="Google Shape;589;p4"/>
          <p:cNvSpPr txBox="1">
            <a:spLocks noGrp="1"/>
          </p:cNvSpPr>
          <p:nvPr>
            <p:ph type="title"/>
          </p:nvPr>
        </p:nvSpPr>
        <p:spPr>
          <a:xfrm>
            <a:off x="0" y="-5725"/>
            <a:ext cx="8931000" cy="1007700"/>
          </a:xfrm>
          <a:prstGeom prst="rect">
            <a:avLst/>
          </a:prstGeom>
          <a:solidFill>
            <a:srgbClr val="0066FF"/>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700"/>
              <a:buNone/>
            </a:pPr>
            <a:r>
              <a:rPr lang="en-IN" sz="2667" b="1">
                <a:solidFill>
                  <a:schemeClr val="lt1"/>
                </a:solidFill>
                <a:latin typeface="Roboto Condensed"/>
                <a:ea typeface="Roboto Condensed"/>
                <a:cs typeface="Roboto Condensed"/>
                <a:sym typeface="Roboto Condensed"/>
              </a:rPr>
              <a:t>PM e-VIDYA focuses on unification of efforts, enabling multi-mode access to education</a:t>
            </a:r>
            <a:endParaRPr sz="2667" b="1">
              <a:solidFill>
                <a:schemeClr val="lt1"/>
              </a:solidFill>
              <a:latin typeface="Roboto Condensed"/>
              <a:ea typeface="Roboto Condensed"/>
              <a:cs typeface="Roboto Condensed"/>
              <a:sym typeface="Roboto Condensed"/>
            </a:endParaRPr>
          </a:p>
        </p:txBody>
      </p:sp>
      <p:sp>
        <p:nvSpPr>
          <p:cNvPr id="590" name="Google Shape;590;p4"/>
          <p:cNvSpPr txBox="1"/>
          <p:nvPr/>
        </p:nvSpPr>
        <p:spPr>
          <a:xfrm>
            <a:off x="598616" y="1270243"/>
            <a:ext cx="11132507" cy="84329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2400" b="1" i="1" u="none" strike="noStrike" cap="none">
                <a:solidFill>
                  <a:srgbClr val="FFFF00"/>
                </a:solidFill>
                <a:latin typeface="Roboto Condensed"/>
                <a:ea typeface="Roboto Condensed"/>
                <a:cs typeface="Roboto Condensed"/>
                <a:sym typeface="Roboto Condensed"/>
              </a:rPr>
              <a:t>PM e-Vidya focuses on developing multi channel learning continuum</a:t>
            </a:r>
            <a:endParaRPr sz="2400" b="1" i="0" u="none" strike="noStrike" cap="none">
              <a:solidFill>
                <a:srgbClr val="FFFF00"/>
              </a:solidFill>
              <a:latin typeface="Roboto Condensed"/>
              <a:ea typeface="Roboto Condensed"/>
              <a:cs typeface="Roboto Condensed"/>
              <a:sym typeface="Roboto Condensed"/>
            </a:endParaRPr>
          </a:p>
        </p:txBody>
      </p:sp>
      <p:sp>
        <p:nvSpPr>
          <p:cNvPr id="591" name="Google Shape;591;p4"/>
          <p:cNvSpPr/>
          <p:nvPr/>
        </p:nvSpPr>
        <p:spPr>
          <a:xfrm>
            <a:off x="321492" y="3231443"/>
            <a:ext cx="2257200" cy="2759200"/>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900" tIns="121900" rIns="121900" bIns="121900" anchor="ctr" anchorCtr="0">
            <a:noAutofit/>
          </a:bodyPr>
          <a:lstStyle/>
          <a:p>
            <a:pPr marL="0" marR="0" lvl="0" indent="0" algn="ctr" rtl="0">
              <a:lnSpc>
                <a:spcPct val="115000"/>
              </a:lnSpc>
              <a:spcBef>
                <a:spcPts val="533"/>
              </a:spcBef>
              <a:spcAft>
                <a:spcPts val="0"/>
              </a:spcAft>
              <a:buNone/>
            </a:pPr>
            <a:r>
              <a:rPr lang="en-IN" sz="1867" b="1" i="0" u="none" strike="noStrike" cap="none">
                <a:solidFill>
                  <a:srgbClr val="000000"/>
                </a:solidFill>
                <a:highlight>
                  <a:schemeClr val="lt1"/>
                </a:highlight>
                <a:latin typeface="Times New Roman"/>
                <a:ea typeface="Times New Roman"/>
                <a:cs typeface="Times New Roman"/>
                <a:sym typeface="Times New Roman"/>
              </a:rPr>
              <a:t>One Class, One TV Channel</a:t>
            </a:r>
            <a:endParaRPr sz="1867" b="1" i="0" u="none" strike="noStrike" cap="none">
              <a:solidFill>
                <a:srgbClr val="000000"/>
              </a:solidFill>
              <a:highlight>
                <a:schemeClr val="lt1"/>
              </a:highlight>
              <a:latin typeface="Times New Roman"/>
              <a:ea typeface="Times New Roman"/>
              <a:cs typeface="Times New Roman"/>
              <a:sym typeface="Times New Roman"/>
            </a:endParaRPr>
          </a:p>
        </p:txBody>
      </p:sp>
      <p:sp>
        <p:nvSpPr>
          <p:cNvPr id="592" name="Google Shape;592;p4"/>
          <p:cNvSpPr/>
          <p:nvPr/>
        </p:nvSpPr>
        <p:spPr>
          <a:xfrm>
            <a:off x="639783" y="2381800"/>
            <a:ext cx="1622400" cy="671600"/>
          </a:xfrm>
          <a:prstGeom prst="roundRect">
            <a:avLst>
              <a:gd name="adj" fmla="val 16667"/>
            </a:avLst>
          </a:prstGeom>
          <a:solidFill>
            <a:srgbClr val="6D9EEB"/>
          </a:solidFill>
          <a:ln w="9525" cap="flat" cmpd="sng">
            <a:solidFill>
              <a:srgbClr val="CCCCC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endParaRPr sz="2000" b="1"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None/>
            </a:pPr>
            <a:endParaRPr sz="2000" b="1" i="0" u="none" strike="noStrike" cap="none">
              <a:solidFill>
                <a:schemeClr val="dk1"/>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None/>
            </a:pPr>
            <a:r>
              <a:rPr lang="en-IN" sz="2000" b="1" i="0" u="none" strike="noStrike" cap="none">
                <a:solidFill>
                  <a:schemeClr val="dk1"/>
                </a:solidFill>
                <a:latin typeface="Roboto Condensed"/>
                <a:ea typeface="Roboto Condensed"/>
                <a:cs typeface="Roboto Condensed"/>
                <a:sym typeface="Roboto Condensed"/>
              </a:rPr>
              <a:t>Television</a:t>
            </a:r>
            <a:endParaRPr sz="2000" b="1"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None/>
            </a:pPr>
            <a:endParaRPr sz="2000" b="1"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None/>
            </a:pPr>
            <a:endParaRPr sz="2000" b="1" i="0" u="none" strike="noStrike" cap="none">
              <a:solidFill>
                <a:srgbClr val="000000"/>
              </a:solidFill>
              <a:latin typeface="Roboto Condensed"/>
              <a:ea typeface="Roboto Condensed"/>
              <a:cs typeface="Roboto Condensed"/>
              <a:sym typeface="Roboto Condensed"/>
            </a:endParaRPr>
          </a:p>
        </p:txBody>
      </p:sp>
      <p:sp>
        <p:nvSpPr>
          <p:cNvPr id="593" name="Google Shape;593;p4"/>
          <p:cNvSpPr/>
          <p:nvPr/>
        </p:nvSpPr>
        <p:spPr>
          <a:xfrm>
            <a:off x="2771103" y="3255424"/>
            <a:ext cx="2257200" cy="2759200"/>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900" tIns="121900" rIns="121900" bIns="121900" anchor="ctr" anchorCtr="0">
            <a:noAutofit/>
          </a:bodyPr>
          <a:lstStyle/>
          <a:p>
            <a:pPr marL="0" marR="0" lvl="0" indent="0" algn="ctr" rtl="0">
              <a:lnSpc>
                <a:spcPct val="115000"/>
              </a:lnSpc>
              <a:spcBef>
                <a:spcPts val="533"/>
              </a:spcBef>
              <a:spcAft>
                <a:spcPts val="0"/>
              </a:spcAft>
              <a:buNone/>
            </a:pPr>
            <a:r>
              <a:rPr lang="en-IN" sz="1867" b="1" i="0" u="none" strike="noStrike" cap="none">
                <a:solidFill>
                  <a:srgbClr val="000000"/>
                </a:solidFill>
                <a:highlight>
                  <a:schemeClr val="lt1"/>
                </a:highlight>
                <a:latin typeface="Times New Roman"/>
                <a:ea typeface="Times New Roman"/>
                <a:cs typeface="Times New Roman"/>
                <a:sym typeface="Times New Roman"/>
              </a:rPr>
              <a:t>Radio Broadcast / Podcast </a:t>
            </a:r>
            <a:endParaRPr sz="1867" b="0" i="0" u="none" strike="noStrike" cap="none">
              <a:solidFill>
                <a:srgbClr val="000000"/>
              </a:solidFill>
              <a:latin typeface="Arial"/>
              <a:ea typeface="Arial"/>
              <a:cs typeface="Arial"/>
              <a:sym typeface="Arial"/>
            </a:endParaRPr>
          </a:p>
        </p:txBody>
      </p:sp>
      <p:sp>
        <p:nvSpPr>
          <p:cNvPr id="594" name="Google Shape;594;p4"/>
          <p:cNvSpPr/>
          <p:nvPr/>
        </p:nvSpPr>
        <p:spPr>
          <a:xfrm>
            <a:off x="3122732" y="2436929"/>
            <a:ext cx="1568000" cy="671600"/>
          </a:xfrm>
          <a:prstGeom prst="roundRect">
            <a:avLst>
              <a:gd name="adj" fmla="val 16667"/>
            </a:avLst>
          </a:prstGeom>
          <a:solidFill>
            <a:srgbClr val="B6D7A8"/>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IN" sz="2000" b="1" i="0" u="none" strike="noStrike" cap="none">
                <a:solidFill>
                  <a:schemeClr val="dk1"/>
                </a:solidFill>
                <a:latin typeface="Roboto Condensed"/>
                <a:ea typeface="Roboto Condensed"/>
                <a:cs typeface="Roboto Condensed"/>
                <a:sym typeface="Roboto Condensed"/>
              </a:rPr>
              <a:t>Radio</a:t>
            </a:r>
            <a:endParaRPr sz="2000" b="1" i="0" u="none" strike="noStrike" cap="none">
              <a:solidFill>
                <a:srgbClr val="000000"/>
              </a:solidFill>
              <a:latin typeface="Roboto Condensed"/>
              <a:ea typeface="Roboto Condensed"/>
              <a:cs typeface="Roboto Condensed"/>
              <a:sym typeface="Roboto Condensed"/>
            </a:endParaRPr>
          </a:p>
        </p:txBody>
      </p:sp>
      <p:sp>
        <p:nvSpPr>
          <p:cNvPr id="595" name="Google Shape;595;p4"/>
          <p:cNvSpPr/>
          <p:nvPr/>
        </p:nvSpPr>
        <p:spPr>
          <a:xfrm>
            <a:off x="5220741" y="3195146"/>
            <a:ext cx="2257200" cy="281947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IN" sz="2000" b="1" i="0" u="none" strike="noStrike" cap="none">
                <a:solidFill>
                  <a:srgbClr val="000000"/>
                </a:solidFill>
                <a:latin typeface="Times New Roman"/>
                <a:ea typeface="Times New Roman"/>
                <a:cs typeface="Times New Roman"/>
                <a:sym typeface="Times New Roman"/>
              </a:rPr>
              <a:t>One Nation, One Platform</a:t>
            </a:r>
            <a:endParaRPr sz="1867" b="0" i="0" u="none" strike="noStrike" cap="none">
              <a:solidFill>
                <a:srgbClr val="000000"/>
              </a:solidFill>
              <a:highlight>
                <a:schemeClr val="lt1"/>
              </a:highlight>
              <a:latin typeface="Times New Roman"/>
              <a:ea typeface="Times New Roman"/>
              <a:cs typeface="Times New Roman"/>
              <a:sym typeface="Times New Roman"/>
            </a:endParaRPr>
          </a:p>
        </p:txBody>
      </p:sp>
      <p:sp>
        <p:nvSpPr>
          <p:cNvPr id="596" name="Google Shape;596;p4"/>
          <p:cNvSpPr/>
          <p:nvPr/>
        </p:nvSpPr>
        <p:spPr>
          <a:xfrm>
            <a:off x="5550959" y="2436700"/>
            <a:ext cx="1622400" cy="671600"/>
          </a:xfrm>
          <a:prstGeom prst="roundRect">
            <a:avLst>
              <a:gd name="adj" fmla="val 16667"/>
            </a:avLst>
          </a:prstGeom>
          <a:solidFill>
            <a:srgbClr val="D9D2E9"/>
          </a:solidFill>
          <a:ln w="9525" cap="flat" cmpd="sng">
            <a:solidFill>
              <a:srgbClr val="B4A7D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IN" sz="2000" b="1" i="0" u="none" strike="noStrike" cap="none">
                <a:solidFill>
                  <a:schemeClr val="dk1"/>
                </a:solidFill>
                <a:latin typeface="Roboto Condensed"/>
                <a:ea typeface="Roboto Condensed"/>
                <a:cs typeface="Roboto Condensed"/>
                <a:sym typeface="Roboto Condensed"/>
              </a:rPr>
              <a:t>DIKSHA</a:t>
            </a:r>
            <a:endParaRPr sz="2000" b="1" i="0" u="none" strike="noStrike" cap="none">
              <a:solidFill>
                <a:srgbClr val="000000"/>
              </a:solidFill>
              <a:latin typeface="Roboto Condensed"/>
              <a:ea typeface="Roboto Condensed"/>
              <a:cs typeface="Roboto Condensed"/>
              <a:sym typeface="Roboto Condensed"/>
            </a:endParaRPr>
          </a:p>
        </p:txBody>
      </p:sp>
      <p:sp>
        <p:nvSpPr>
          <p:cNvPr id="597" name="Google Shape;597;p4"/>
          <p:cNvSpPr/>
          <p:nvPr/>
        </p:nvSpPr>
        <p:spPr>
          <a:xfrm>
            <a:off x="7670351" y="3255424"/>
            <a:ext cx="2064000" cy="2759200"/>
          </a:xfrm>
          <a:prstGeom prst="rect">
            <a:avLst/>
          </a:prstGeom>
          <a:noFill/>
          <a:ln w="19050" cap="flat" cmpd="sng">
            <a:solidFill>
              <a:srgbClr val="000000"/>
            </a:solidFill>
            <a:prstDash val="dot"/>
            <a:round/>
            <a:headEnd type="none" w="sm" len="sm"/>
            <a:tailEnd type="none" w="sm" len="sm"/>
          </a:ln>
        </p:spPr>
        <p:txBody>
          <a:bodyPr spcFirstLastPara="1" wrap="square" lIns="121900" tIns="121900" rIns="121900" bIns="121900" anchor="ctr" anchorCtr="0">
            <a:noAutofit/>
          </a:bodyPr>
          <a:lstStyle/>
          <a:p>
            <a:pPr marL="0" marR="0" lvl="0" indent="0" algn="ctr" rtl="0">
              <a:lnSpc>
                <a:spcPct val="115000"/>
              </a:lnSpc>
              <a:spcBef>
                <a:spcPts val="533"/>
              </a:spcBef>
              <a:spcAft>
                <a:spcPts val="0"/>
              </a:spcAft>
              <a:buNone/>
            </a:pPr>
            <a:r>
              <a:rPr lang="en-IN" sz="1867" b="0" i="0" u="none" strike="noStrike" cap="none">
                <a:solidFill>
                  <a:srgbClr val="000000"/>
                </a:solidFill>
                <a:latin typeface="Times New Roman"/>
                <a:ea typeface="Times New Roman"/>
                <a:cs typeface="Times New Roman"/>
                <a:sym typeface="Times New Roman"/>
              </a:rPr>
              <a:t>E-content for specially DIVYANG </a:t>
            </a:r>
            <a:endParaRPr sz="1867" b="0" i="0" u="none" strike="noStrike" cap="none">
              <a:solidFill>
                <a:srgbClr val="000000"/>
              </a:solidFill>
              <a:latin typeface="Times New Roman"/>
              <a:ea typeface="Times New Roman"/>
              <a:cs typeface="Times New Roman"/>
              <a:sym typeface="Times New Roman"/>
            </a:endParaRPr>
          </a:p>
          <a:p>
            <a:pPr marL="0" marR="0" lvl="0" indent="0" algn="ctr" rtl="0">
              <a:lnSpc>
                <a:spcPct val="115000"/>
              </a:lnSpc>
              <a:spcBef>
                <a:spcPts val="533"/>
              </a:spcBef>
              <a:spcAft>
                <a:spcPts val="0"/>
              </a:spcAft>
              <a:buNone/>
            </a:pPr>
            <a:r>
              <a:rPr lang="en-IN" sz="1867" b="0" i="0" u="none" strike="noStrike" cap="none">
                <a:solidFill>
                  <a:srgbClr val="000000"/>
                </a:solidFill>
                <a:latin typeface="Times New Roman"/>
                <a:ea typeface="Times New Roman"/>
                <a:cs typeface="Times New Roman"/>
                <a:sym typeface="Times New Roman"/>
              </a:rPr>
              <a:t>(CWSN)</a:t>
            </a:r>
            <a:endParaRPr sz="1867" b="0" i="0" u="none" strike="noStrike" cap="none">
              <a:solidFill>
                <a:srgbClr val="000000"/>
              </a:solidFill>
              <a:latin typeface="Arial"/>
              <a:ea typeface="Arial"/>
              <a:cs typeface="Arial"/>
              <a:sym typeface="Arial"/>
            </a:endParaRPr>
          </a:p>
        </p:txBody>
      </p:sp>
      <p:sp>
        <p:nvSpPr>
          <p:cNvPr id="598" name="Google Shape;598;p4"/>
          <p:cNvSpPr/>
          <p:nvPr/>
        </p:nvSpPr>
        <p:spPr>
          <a:xfrm>
            <a:off x="7797505" y="2436837"/>
            <a:ext cx="1845200" cy="671600"/>
          </a:xfrm>
          <a:prstGeom prst="roundRect">
            <a:avLst>
              <a:gd name="adj" fmla="val 16667"/>
            </a:avLst>
          </a:prstGeom>
          <a:solidFill>
            <a:srgbClr val="FFE599"/>
          </a:solidFill>
          <a:ln w="9525" cap="flat" cmpd="sng">
            <a:solidFill>
              <a:srgbClr val="FFD9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IN" sz="2000" b="1" i="0" u="none" strike="noStrike" cap="none">
                <a:solidFill>
                  <a:srgbClr val="000000"/>
                </a:solidFill>
                <a:latin typeface="Roboto Condensed"/>
                <a:ea typeface="Roboto Condensed"/>
                <a:cs typeface="Roboto Condensed"/>
                <a:sym typeface="Roboto Condensed"/>
              </a:rPr>
              <a:t>Special </a:t>
            </a:r>
            <a:endParaRPr sz="2000" b="1" i="0" u="none" strike="noStrike" cap="none">
              <a:solidFill>
                <a:srgbClr val="000000"/>
              </a:solidFill>
              <a:latin typeface="Roboto Condensed"/>
              <a:ea typeface="Roboto Condensed"/>
              <a:cs typeface="Roboto Condensed"/>
              <a:sym typeface="Roboto Condensed"/>
            </a:endParaRPr>
          </a:p>
          <a:p>
            <a:pPr marL="0" marR="0" lvl="0" indent="0" algn="ctr" rtl="0">
              <a:lnSpc>
                <a:spcPct val="100000"/>
              </a:lnSpc>
              <a:spcBef>
                <a:spcPts val="0"/>
              </a:spcBef>
              <a:spcAft>
                <a:spcPts val="0"/>
              </a:spcAft>
              <a:buNone/>
            </a:pPr>
            <a:r>
              <a:rPr lang="en-IN" sz="2000" b="1" i="0" u="none" strike="noStrike" cap="none">
                <a:solidFill>
                  <a:srgbClr val="000000"/>
                </a:solidFill>
                <a:latin typeface="Roboto Condensed"/>
                <a:ea typeface="Roboto Condensed"/>
                <a:cs typeface="Roboto Condensed"/>
                <a:sym typeface="Roboto Condensed"/>
              </a:rPr>
              <a:t>e-Content</a:t>
            </a:r>
            <a:endParaRPr sz="2000" b="1" i="0" u="none" strike="noStrike" cap="none">
              <a:solidFill>
                <a:srgbClr val="000000"/>
              </a:solidFill>
              <a:latin typeface="Roboto Condensed"/>
              <a:ea typeface="Roboto Condensed"/>
              <a:cs typeface="Roboto Condensed"/>
              <a:sym typeface="Roboto Condensed"/>
            </a:endParaRPr>
          </a:p>
        </p:txBody>
      </p:sp>
      <p:sp>
        <p:nvSpPr>
          <p:cNvPr id="599" name="Google Shape;599;p4"/>
          <p:cNvSpPr/>
          <p:nvPr/>
        </p:nvSpPr>
        <p:spPr>
          <a:xfrm>
            <a:off x="9926768" y="3255424"/>
            <a:ext cx="2064000" cy="2759200"/>
          </a:xfrm>
          <a:prstGeom prst="rect">
            <a:avLst/>
          </a:prstGeom>
          <a:noFill/>
          <a:ln w="19050" cap="flat" cmpd="sng">
            <a:solidFill>
              <a:srgbClr val="666666"/>
            </a:solidFill>
            <a:prstDash val="dot"/>
            <a:round/>
            <a:headEnd type="none" w="sm" len="sm"/>
            <a:tailEnd type="none" w="sm" len="sm"/>
          </a:ln>
        </p:spPr>
        <p:txBody>
          <a:bodyPr spcFirstLastPara="1" wrap="square" lIns="121900" tIns="121900" rIns="121900" bIns="121900" anchor="ctr" anchorCtr="0">
            <a:noAutofit/>
          </a:bodyPr>
          <a:lstStyle/>
          <a:p>
            <a:pPr marL="0" marR="0" lvl="0" indent="0" algn="ctr" rtl="0">
              <a:lnSpc>
                <a:spcPct val="115000"/>
              </a:lnSpc>
              <a:spcBef>
                <a:spcPts val="533"/>
              </a:spcBef>
              <a:spcAft>
                <a:spcPts val="0"/>
              </a:spcAft>
              <a:buNone/>
            </a:pPr>
            <a:r>
              <a:rPr lang="en-IN" sz="1867" b="0" i="0" u="none" strike="noStrike" cap="none">
                <a:solidFill>
                  <a:srgbClr val="000000"/>
                </a:solidFill>
                <a:latin typeface="Times New Roman"/>
                <a:ea typeface="Times New Roman"/>
                <a:cs typeface="Times New Roman"/>
                <a:sym typeface="Times New Roman"/>
              </a:rPr>
              <a:t>Top 100 Universities to start online courses </a:t>
            </a:r>
            <a:endParaRPr sz="1867" b="0" i="0" u="none" strike="noStrike" cap="none">
              <a:solidFill>
                <a:srgbClr val="000000"/>
              </a:solidFill>
              <a:latin typeface="Times New Roman"/>
              <a:ea typeface="Times New Roman"/>
              <a:cs typeface="Times New Roman"/>
              <a:sym typeface="Times New Roman"/>
            </a:endParaRPr>
          </a:p>
        </p:txBody>
      </p:sp>
      <p:sp>
        <p:nvSpPr>
          <p:cNvPr id="600" name="Google Shape;600;p4"/>
          <p:cNvSpPr/>
          <p:nvPr/>
        </p:nvSpPr>
        <p:spPr>
          <a:xfrm>
            <a:off x="10145792" y="2436929"/>
            <a:ext cx="1622400" cy="671600"/>
          </a:xfrm>
          <a:prstGeom prst="roundRect">
            <a:avLst>
              <a:gd name="adj" fmla="val 16667"/>
            </a:avLst>
          </a:prstGeom>
          <a:solidFill>
            <a:srgbClr val="FFD966"/>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IN" sz="2000" b="1" i="0" u="none" strike="noStrike" cap="none">
                <a:solidFill>
                  <a:srgbClr val="000000"/>
                </a:solidFill>
                <a:latin typeface="Roboto Condensed"/>
                <a:ea typeface="Roboto Condensed"/>
                <a:cs typeface="Roboto Condensed"/>
                <a:sym typeface="Roboto Condensed"/>
              </a:rPr>
              <a:t>Online Courses</a:t>
            </a:r>
            <a:endParaRPr sz="2000" b="1" i="0" u="none" strike="noStrike" cap="none">
              <a:solidFill>
                <a:srgbClr val="000000"/>
              </a:solidFill>
              <a:latin typeface="Roboto Condensed"/>
              <a:ea typeface="Roboto Condensed"/>
              <a:cs typeface="Roboto Condensed"/>
              <a:sym typeface="Roboto Condensed"/>
            </a:endParaRPr>
          </a:p>
        </p:txBody>
      </p:sp>
      <p:sp>
        <p:nvSpPr>
          <p:cNvPr id="601" name="Google Shape;601;p4"/>
          <p:cNvSpPr txBox="1"/>
          <p:nvPr/>
        </p:nvSpPr>
        <p:spPr>
          <a:xfrm>
            <a:off x="8931133" y="0"/>
            <a:ext cx="3260800" cy="767600"/>
          </a:xfrm>
          <a:prstGeom prst="rect">
            <a:avLst/>
          </a:prstGeom>
          <a:solidFill>
            <a:srgbClr val="B45F06"/>
          </a:solidFill>
          <a:ln>
            <a:noFill/>
          </a:ln>
        </p:spPr>
        <p:txBody>
          <a:bodyPr spcFirstLastPara="1" wrap="square" lIns="120000" tIns="60000" rIns="120000" bIns="60000" anchor="ctr" anchorCtr="0">
            <a:noAutofit/>
          </a:bodyPr>
          <a:lstStyle/>
          <a:p>
            <a:pPr marL="0" marR="0" lvl="0" indent="0" algn="r" rtl="0">
              <a:lnSpc>
                <a:spcPct val="100000"/>
              </a:lnSpc>
              <a:spcBef>
                <a:spcPts val="0"/>
              </a:spcBef>
              <a:spcAft>
                <a:spcPts val="0"/>
              </a:spcAft>
              <a:buNone/>
            </a:pPr>
            <a:r>
              <a:rPr lang="en-IN" sz="4000" b="1" i="0" u="none" strike="noStrike" cap="none">
                <a:solidFill>
                  <a:srgbClr val="FFFFFF"/>
                </a:solidFill>
                <a:latin typeface="Arial"/>
                <a:ea typeface="Arial"/>
                <a:cs typeface="Arial"/>
                <a:sym typeface="Arial"/>
              </a:rPr>
              <a:t>PM e-VIDYA</a:t>
            </a:r>
            <a:endParaRPr sz="4000" b="1" i="0" u="none" strike="noStrike" cap="none">
              <a:solidFill>
                <a:srgbClr val="FFFFFF"/>
              </a:solidFill>
              <a:latin typeface="Arial"/>
              <a:ea typeface="Arial"/>
              <a:cs typeface="Arial"/>
              <a:sym typeface="Arial"/>
            </a:endParaRPr>
          </a:p>
        </p:txBody>
      </p:sp>
      <p:sp>
        <p:nvSpPr>
          <p:cNvPr id="602" name="Google Shape;602;p4"/>
          <p:cNvSpPr txBox="1"/>
          <p:nvPr/>
        </p:nvSpPr>
        <p:spPr>
          <a:xfrm>
            <a:off x="6159133" y="794167"/>
            <a:ext cx="5944800" cy="57441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IN" sz="2133" b="0" i="0" u="sng" strike="noStrike" cap="none">
                <a:solidFill>
                  <a:schemeClr val="hlink"/>
                </a:solidFill>
                <a:latin typeface="Calibri"/>
                <a:ea typeface="Calibri"/>
                <a:cs typeface="Calibri"/>
                <a:sym typeface="Calibri"/>
                <a:hlinkClick r:id="rId3"/>
              </a:rPr>
              <a:t>https://ciet.nic.in/pages.php?id=pmevidya&amp;ln=en</a:t>
            </a:r>
            <a:endParaRPr sz="2133" b="0" i="0" u="none" strike="noStrike" cap="none">
              <a:solidFill>
                <a:srgbClr val="000000"/>
              </a:solidFill>
              <a:latin typeface="Calibri"/>
              <a:ea typeface="Calibri"/>
              <a:cs typeface="Calibri"/>
              <a:sym typeface="Calibri"/>
            </a:endParaRPr>
          </a:p>
        </p:txBody>
      </p:sp>
      <p:pic>
        <p:nvPicPr>
          <p:cNvPr id="603" name="Google Shape;603;p4"/>
          <p:cNvPicPr preferRelativeResize="0"/>
          <p:nvPr/>
        </p:nvPicPr>
        <p:blipFill rotWithShape="1">
          <a:blip r:embed="rId4">
            <a:alphaModFix/>
          </a:blip>
          <a:srcRect/>
          <a:stretch/>
        </p:blipFill>
        <p:spPr>
          <a:xfrm>
            <a:off x="0" y="0"/>
            <a:ext cx="330200" cy="68579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1"/>
          <p:cNvSpPr txBox="1"/>
          <p:nvPr/>
        </p:nvSpPr>
        <p:spPr>
          <a:xfrm>
            <a:off x="2255750" y="3167400"/>
            <a:ext cx="864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https://drive.google.com/file/d/19NPfkjBrtz4DzHcH144JJvKbybcn9E4Z/view?usp=sharing</a:t>
            </a:r>
            <a:endParaRPr/>
          </a:p>
        </p:txBody>
      </p:sp>
      <p:sp>
        <p:nvSpPr>
          <p:cNvPr id="609" name="Google Shape;609;p81"/>
          <p:cNvSpPr txBox="1"/>
          <p:nvPr/>
        </p:nvSpPr>
        <p:spPr>
          <a:xfrm>
            <a:off x="50"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rPr>
              <a:t>An example of Augumented Reality</a:t>
            </a:r>
            <a:r>
              <a:rPr lang="en-IN" sz="3200" b="1" i="0" u="none" strike="noStrike" cap="none">
                <a:solidFill>
                  <a:srgbClr val="000000"/>
                </a:solidFill>
              </a:rPr>
              <a:t> </a:t>
            </a:r>
            <a:endParaRPr sz="3200" b="1" i="0" u="none" strike="noStrike" cap="none">
              <a:solidFill>
                <a:srgbClr val="000000"/>
              </a:solidFill>
            </a:endParaRPr>
          </a:p>
        </p:txBody>
      </p:sp>
      <p:pic>
        <p:nvPicPr>
          <p:cNvPr id="610" name="Google Shape;610;p81"/>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4"/>
          <p:cNvSpPr txBox="1"/>
          <p:nvPr/>
        </p:nvSpPr>
        <p:spPr>
          <a:xfrm>
            <a:off x="3328987" y="3073872"/>
            <a:ext cx="609686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https://phet.colorado.edu/sims/html/balancing-chemical-equations/latest/balancing-chemical-equations_all.htm</a:t>
            </a:r>
            <a:endParaRPr/>
          </a:p>
          <a:p>
            <a:pPr marL="0" marR="0" lvl="0" indent="0" algn="l" rtl="0">
              <a:lnSpc>
                <a:spcPct val="100000"/>
              </a:lnSpc>
              <a:spcBef>
                <a:spcPts val="0"/>
              </a:spcBef>
              <a:spcAft>
                <a:spcPts val="0"/>
              </a:spcAft>
              <a:buNone/>
            </a:pPr>
            <a:endParaRPr sz="1400" b="0" i="0"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rtl="0">
              <a:lnSpc>
                <a:spcPct val="100000"/>
              </a:lnSpc>
              <a:spcBef>
                <a:spcPts val="0"/>
              </a:spcBef>
              <a:spcAft>
                <a:spcPts val="0"/>
              </a:spcAft>
              <a:buNone/>
            </a:pPr>
            <a:r>
              <a:rPr lang="en-IN" sz="1400" b="0" i="0"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74"/>
          <p:cNvSpPr txBox="1"/>
          <p:nvPr/>
        </p:nvSpPr>
        <p:spPr>
          <a:xfrm>
            <a:off x="330196" y="0"/>
            <a:ext cx="118617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Gamified learning</a:t>
            </a:r>
            <a:r>
              <a:rPr lang="en-IN" sz="2400" b="1" i="0" u="none" strike="noStrike" cap="none">
                <a:solidFill>
                  <a:srgbClr val="000000"/>
                </a:solidFill>
                <a:latin typeface="Arial"/>
                <a:ea typeface="Arial"/>
                <a:cs typeface="Arial"/>
                <a:sym typeface="Arial"/>
              </a:rPr>
              <a:t> </a:t>
            </a:r>
            <a:endParaRPr/>
          </a:p>
        </p:txBody>
      </p:sp>
      <p:sp>
        <p:nvSpPr>
          <p:cNvPr id="617" name="Google Shape;617;p74"/>
          <p:cNvSpPr txBox="1"/>
          <p:nvPr/>
        </p:nvSpPr>
        <p:spPr>
          <a:xfrm>
            <a:off x="3328977" y="4410895"/>
            <a:ext cx="39330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Make it short-bite size</a:t>
            </a:r>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Keep learner interestedandengaged- include multiple startegies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Make itintractive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Use FOSS</a:t>
            </a:r>
            <a:endParaRPr/>
          </a:p>
        </p:txBody>
      </p:sp>
      <p:sp>
        <p:nvSpPr>
          <p:cNvPr id="618" name="Google Shape;618;p74"/>
          <p:cNvSpPr txBox="1"/>
          <p:nvPr/>
        </p:nvSpPr>
        <p:spPr>
          <a:xfrm>
            <a:off x="3048433" y="1410275"/>
            <a:ext cx="609686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333333"/>
                </a:solidFill>
                <a:latin typeface="Ubuntu"/>
                <a:ea typeface="Ubuntu"/>
                <a:cs typeface="Ubuntu"/>
                <a:sym typeface="Ubuntu"/>
              </a:rPr>
              <a:t>Students  test  their ideas, discuss their understanding with  their peers and teachers, through interacting with scientific phenomena.</a:t>
            </a:r>
            <a:endParaRPr/>
          </a:p>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r>
            <a:br>
              <a:rPr lang="en-I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619" name="Google Shape;619;p74"/>
          <p:cNvPicPr preferRelativeResize="0"/>
          <p:nvPr/>
        </p:nvPicPr>
        <p:blipFill rotWithShape="1">
          <a:blip r:embed="rId4">
            <a:alphaModFix/>
          </a:blip>
          <a:srcRect/>
          <a:stretch/>
        </p:blipFill>
        <p:spPr>
          <a:xfrm>
            <a:off x="0" y="0"/>
            <a:ext cx="330200" cy="6857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3"/>
          <p:cNvSpPr txBox="1"/>
          <p:nvPr/>
        </p:nvSpPr>
        <p:spPr>
          <a:xfrm>
            <a:off x="738450" y="1179190"/>
            <a:ext cx="7901100" cy="4248300"/>
          </a:xfrm>
          <a:prstGeom prst="rect">
            <a:avLst/>
          </a:prstGeom>
          <a:noFill/>
          <a:ln>
            <a:noFill/>
          </a:ln>
        </p:spPr>
        <p:txBody>
          <a:bodyPr spcFirstLastPara="1" wrap="square" lIns="91425" tIns="45700" rIns="91425" bIns="45700" anchor="t" anchorCtr="0">
            <a:spAutoFit/>
          </a:bodyPr>
          <a:lstStyle/>
          <a:p>
            <a:pPr marL="342900" marR="0" lvl="0" indent="-323850" algn="l" rtl="0">
              <a:lnSpc>
                <a:spcPct val="200000"/>
              </a:lnSpc>
              <a:spcBef>
                <a:spcPts val="0"/>
              </a:spcBef>
              <a:spcAft>
                <a:spcPts val="0"/>
              </a:spcAft>
              <a:buClr>
                <a:srgbClr val="000000"/>
              </a:buClr>
              <a:buSzPts val="2500"/>
              <a:buFont typeface="Calibri"/>
              <a:buChar char="⮚"/>
            </a:pPr>
            <a:r>
              <a:rPr lang="en-IN" sz="2500" b="1" i="0" u="none" strike="noStrike" cap="none">
                <a:solidFill>
                  <a:srgbClr val="000000"/>
                </a:solidFill>
                <a:latin typeface="Calibri"/>
                <a:ea typeface="Calibri"/>
                <a:cs typeface="Calibri"/>
                <a:sym typeface="Calibri"/>
              </a:rPr>
              <a:t>Blended learning </a:t>
            </a:r>
            <a:endParaRPr sz="1100">
              <a:latin typeface="Calibri"/>
              <a:ea typeface="Calibri"/>
              <a:cs typeface="Calibri"/>
              <a:sym typeface="Calibri"/>
            </a:endParaRPr>
          </a:p>
          <a:p>
            <a:pPr marL="342900" marR="0" lvl="0" indent="-323850" algn="l" rtl="0">
              <a:lnSpc>
                <a:spcPct val="200000"/>
              </a:lnSpc>
              <a:spcBef>
                <a:spcPts val="0"/>
              </a:spcBef>
              <a:spcAft>
                <a:spcPts val="0"/>
              </a:spcAft>
              <a:buClr>
                <a:srgbClr val="000000"/>
              </a:buClr>
              <a:buSzPts val="2500"/>
              <a:buFont typeface="Calibri"/>
              <a:buChar char="⮚"/>
            </a:pPr>
            <a:r>
              <a:rPr lang="en-IN" sz="2500" b="1" i="0" u="none" strike="noStrike" cap="none">
                <a:solidFill>
                  <a:srgbClr val="000000"/>
                </a:solidFill>
                <a:latin typeface="Calibri"/>
                <a:ea typeface="Calibri"/>
                <a:cs typeface="Calibri"/>
                <a:sym typeface="Calibri"/>
              </a:rPr>
              <a:t>Flipped  learning  </a:t>
            </a:r>
            <a:endParaRPr sz="1100">
              <a:latin typeface="Calibri"/>
              <a:ea typeface="Calibri"/>
              <a:cs typeface="Calibri"/>
              <a:sym typeface="Calibri"/>
            </a:endParaRPr>
          </a:p>
          <a:p>
            <a:pPr marL="342900" marR="0" lvl="0" indent="-323850" algn="l" rtl="0">
              <a:lnSpc>
                <a:spcPct val="200000"/>
              </a:lnSpc>
              <a:spcBef>
                <a:spcPts val="0"/>
              </a:spcBef>
              <a:spcAft>
                <a:spcPts val="0"/>
              </a:spcAft>
              <a:buClr>
                <a:srgbClr val="000000"/>
              </a:buClr>
              <a:buSzPts val="2500"/>
              <a:buFont typeface="Calibri"/>
              <a:buChar char="⮚"/>
            </a:pPr>
            <a:r>
              <a:rPr lang="en-IN" sz="2500" b="1" i="0" u="none" strike="noStrike" cap="none">
                <a:solidFill>
                  <a:srgbClr val="000000"/>
                </a:solidFill>
                <a:latin typeface="Calibri"/>
                <a:ea typeface="Calibri"/>
                <a:cs typeface="Calibri"/>
                <a:sym typeface="Calibri"/>
              </a:rPr>
              <a:t>Adaptive learning</a:t>
            </a:r>
            <a:endParaRPr sz="1100">
              <a:latin typeface="Calibri"/>
              <a:ea typeface="Calibri"/>
              <a:cs typeface="Calibri"/>
              <a:sym typeface="Calibri"/>
            </a:endParaRPr>
          </a:p>
          <a:p>
            <a:pPr marL="342900" marR="0" lvl="0" indent="-323850" algn="l" rtl="0">
              <a:lnSpc>
                <a:spcPct val="200000"/>
              </a:lnSpc>
              <a:spcBef>
                <a:spcPts val="0"/>
              </a:spcBef>
              <a:spcAft>
                <a:spcPts val="0"/>
              </a:spcAft>
              <a:buClr>
                <a:srgbClr val="000000"/>
              </a:buClr>
              <a:buSzPts val="2500"/>
              <a:buFont typeface="Calibri"/>
              <a:buChar char="⮚"/>
            </a:pPr>
            <a:r>
              <a:rPr lang="en-IN" sz="2500" b="1" i="0" u="none" strike="noStrike" cap="none">
                <a:solidFill>
                  <a:srgbClr val="000000"/>
                </a:solidFill>
                <a:latin typeface="Calibri"/>
                <a:ea typeface="Calibri"/>
                <a:cs typeface="Calibri"/>
                <a:sym typeface="Calibri"/>
              </a:rPr>
              <a:t>Hybrid learning </a:t>
            </a:r>
            <a:endParaRPr sz="1100">
              <a:latin typeface="Calibri"/>
              <a:ea typeface="Calibri"/>
              <a:cs typeface="Calibri"/>
              <a:sym typeface="Calibri"/>
            </a:endParaRPr>
          </a:p>
          <a:p>
            <a:pPr marL="342900" marR="0" lvl="0" indent="-342900" algn="l" rtl="0">
              <a:lnSpc>
                <a:spcPct val="200000"/>
              </a:lnSpc>
              <a:spcBef>
                <a:spcPts val="0"/>
              </a:spcBef>
              <a:spcAft>
                <a:spcPts val="0"/>
              </a:spcAft>
              <a:buClr>
                <a:srgbClr val="000000"/>
              </a:buClr>
              <a:buSzPts val="2800"/>
              <a:buFont typeface="Noto Sans Symbols"/>
              <a:buChar char="⮚"/>
            </a:pPr>
            <a:r>
              <a:rPr lang="en-IN" sz="2500" i="0" u="none" strike="noStrike" cap="none">
                <a:solidFill>
                  <a:srgbClr val="000000"/>
                </a:solidFill>
                <a:latin typeface="Calibri"/>
                <a:ea typeface="Calibri"/>
                <a:cs typeface="Calibri"/>
                <a:sym typeface="Calibri"/>
              </a:rPr>
              <a:t> </a:t>
            </a:r>
            <a:r>
              <a:rPr lang="en-IN" sz="2500" b="1" i="0" u="none" strike="noStrike" cap="none">
                <a:solidFill>
                  <a:srgbClr val="000000"/>
                </a:solidFill>
                <a:latin typeface="Calibri"/>
                <a:ea typeface="Calibri"/>
                <a:cs typeface="Calibri"/>
                <a:sym typeface="Calibri"/>
              </a:rPr>
              <a:t>Virtual Classroom</a:t>
            </a:r>
            <a:r>
              <a:rPr lang="en-IN" sz="2800" b="1" i="0" u="none" strike="noStrike" cap="none">
                <a:solidFill>
                  <a:srgbClr val="000000"/>
                </a:solidFill>
                <a:latin typeface="Arial"/>
                <a:ea typeface="Arial"/>
                <a:cs typeface="Arial"/>
                <a:sym typeface="Arial"/>
              </a:rPr>
              <a:t> </a:t>
            </a:r>
            <a:endParaRPr/>
          </a:p>
          <a:p>
            <a:pPr marL="342900" marR="0" lvl="0" indent="-254000" algn="l" rtl="0">
              <a:lnSpc>
                <a:spcPct val="2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625" name="Google Shape;625;p83"/>
          <p:cNvSpPr txBox="1"/>
          <p:nvPr/>
        </p:nvSpPr>
        <p:spPr>
          <a:xfrm>
            <a:off x="330200" y="0"/>
            <a:ext cx="1186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 </a:t>
            </a:r>
            <a:r>
              <a:rPr lang="en-IN" sz="3200" b="1" i="0" u="none" strike="noStrike" cap="none">
                <a:solidFill>
                  <a:schemeClr val="lt1"/>
                </a:solidFill>
                <a:latin typeface="Arial"/>
                <a:ea typeface="Arial"/>
                <a:cs typeface="Arial"/>
                <a:sym typeface="Arial"/>
              </a:rPr>
              <a:t>Approaches of  e-content teaching –learning</a:t>
            </a:r>
            <a:r>
              <a:rPr lang="en-IN" sz="3200" b="1" i="0" u="none" strike="noStrike" cap="none">
                <a:solidFill>
                  <a:srgbClr val="000000"/>
                </a:solidFill>
                <a:latin typeface="Arial"/>
                <a:ea typeface="Arial"/>
                <a:cs typeface="Arial"/>
                <a:sym typeface="Arial"/>
              </a:rPr>
              <a:t>   </a:t>
            </a:r>
            <a:endParaRPr/>
          </a:p>
        </p:txBody>
      </p:sp>
      <p:pic>
        <p:nvPicPr>
          <p:cNvPr id="626" name="Google Shape;626;p83"/>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61"/>
          <p:cNvPicPr preferRelativeResize="0"/>
          <p:nvPr/>
        </p:nvPicPr>
        <p:blipFill rotWithShape="1">
          <a:blip r:embed="rId3">
            <a:alphaModFix/>
          </a:blip>
          <a:srcRect/>
          <a:stretch/>
        </p:blipFill>
        <p:spPr>
          <a:xfrm>
            <a:off x="0" y="0"/>
            <a:ext cx="440267" cy="6858000"/>
          </a:xfrm>
          <a:prstGeom prst="rect">
            <a:avLst/>
          </a:prstGeom>
          <a:noFill/>
          <a:ln>
            <a:noFill/>
          </a:ln>
        </p:spPr>
      </p:pic>
      <p:sp>
        <p:nvSpPr>
          <p:cNvPr id="632" name="Google Shape;632;p61"/>
          <p:cNvSpPr/>
          <p:nvPr/>
        </p:nvSpPr>
        <p:spPr>
          <a:xfrm>
            <a:off x="778325" y="912000"/>
            <a:ext cx="10972800" cy="46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2800"/>
              <a:buFont typeface="Noto Sans Symbols"/>
              <a:buChar char="⮚"/>
            </a:pPr>
            <a:r>
              <a:rPr lang="en-IN" sz="2800" i="0" u="none" strike="noStrike" cap="none">
                <a:solidFill>
                  <a:srgbClr val="000000"/>
                </a:solidFill>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Enhance conceptual understanding</a:t>
            </a:r>
            <a:endParaRPr sz="1000">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800"/>
              <a:buFont typeface="Calibri"/>
              <a:buChar char="⮚"/>
            </a:pPr>
            <a:r>
              <a:rPr lang="en-IN" sz="2800" b="1" i="0" u="none" strike="noStrike" cap="none">
                <a:solidFill>
                  <a:srgbClr val="000000"/>
                </a:solidFill>
                <a:latin typeface="Calibri"/>
                <a:ea typeface="Calibri"/>
                <a:cs typeface="Calibri"/>
                <a:sym typeface="Calibri"/>
              </a:rPr>
              <a:t> </a:t>
            </a:r>
            <a:r>
              <a:rPr lang="en-IN" sz="2400" b="1">
                <a:latin typeface="Calibri"/>
                <a:ea typeface="Calibri"/>
                <a:cs typeface="Calibri"/>
                <a:sym typeface="Calibri"/>
              </a:rPr>
              <a:t>Integrate it with relevant concepts  </a:t>
            </a:r>
            <a:endParaRPr sz="2400" b="1">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 Illustrate  various concepts </a:t>
            </a:r>
            <a:endParaRPr sz="2400" b="1">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Familiarise   with  apparatus and equipment  </a:t>
            </a:r>
            <a:endParaRPr sz="2400" b="1">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800"/>
              <a:buFont typeface="Calibri"/>
              <a:buChar char="⮚"/>
            </a:pPr>
            <a:r>
              <a:rPr lang="en-IN" sz="2400" b="1">
                <a:latin typeface="Calibri"/>
                <a:ea typeface="Calibri"/>
                <a:cs typeface="Calibri"/>
                <a:sym typeface="Calibri"/>
              </a:rPr>
              <a:t>Develop  science process skills </a:t>
            </a:r>
            <a:endParaRPr sz="2400" b="1">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2800"/>
              <a:buFont typeface="Noto Sans Symbols"/>
              <a:buChar char="⮚"/>
            </a:pPr>
            <a:r>
              <a:rPr lang="en-IN" sz="2400" b="1">
                <a:latin typeface="Calibri"/>
                <a:ea typeface="Calibri"/>
                <a:cs typeface="Calibri"/>
                <a:sym typeface="Calibri"/>
              </a:rPr>
              <a:t>Develop independent  thinking and decision making</a:t>
            </a:r>
            <a:r>
              <a:rPr lang="en-IN" sz="2800" b="1" i="0" u="none" strike="noStrike" cap="none">
                <a:solidFill>
                  <a:srgbClr val="000000"/>
                </a:solidFill>
                <a:latin typeface="Arial"/>
                <a:ea typeface="Arial"/>
                <a:cs typeface="Arial"/>
                <a:sym typeface="Arial"/>
              </a:rPr>
              <a:t> </a:t>
            </a:r>
            <a:endParaRPr/>
          </a:p>
          <a:p>
            <a:pPr marL="285750" marR="0" lvl="0" indent="-107950" algn="l" rtl="0">
              <a:lnSpc>
                <a:spcPct val="100000"/>
              </a:lnSpc>
              <a:spcBef>
                <a:spcPts val="0"/>
              </a:spcBef>
              <a:spcAft>
                <a:spcPts val="0"/>
              </a:spcAft>
              <a:buClr>
                <a:srgbClr val="000000"/>
              </a:buClr>
              <a:buSzPts val="2800"/>
              <a:buFont typeface="Noto Sans Symbols"/>
              <a:buNone/>
            </a:pPr>
            <a:endParaRPr sz="2800" b="0" i="0" u="none" strike="noStrike" cap="none">
              <a:solidFill>
                <a:srgbClr val="000000"/>
              </a:solidFill>
              <a:latin typeface="Arial"/>
              <a:ea typeface="Arial"/>
              <a:cs typeface="Arial"/>
              <a:sym typeface="Arial"/>
            </a:endParaRPr>
          </a:p>
        </p:txBody>
      </p:sp>
      <p:sp>
        <p:nvSpPr>
          <p:cNvPr id="633" name="Google Shape;633;p61"/>
          <p:cNvSpPr/>
          <p:nvPr/>
        </p:nvSpPr>
        <p:spPr>
          <a:xfrm>
            <a:off x="0" y="0"/>
            <a:ext cx="12192000" cy="4572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600" b="1" i="0" u="none" strike="noStrike" cap="none">
                <a:solidFill>
                  <a:schemeClr val="lt1"/>
                </a:solidFill>
                <a:latin typeface="Arial"/>
                <a:ea typeface="Arial"/>
                <a:cs typeface="Arial"/>
                <a:sym typeface="Arial"/>
              </a:rPr>
              <a:t>Virtual laboratory  is used to …  </a:t>
            </a:r>
            <a:endParaRPr/>
          </a:p>
        </p:txBody>
      </p:sp>
      <p:sp>
        <p:nvSpPr>
          <p:cNvPr id="634" name="Google Shape;634;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9"/>
          <p:cNvSpPr/>
          <p:nvPr/>
        </p:nvSpPr>
        <p:spPr>
          <a:xfrm>
            <a:off x="728750" y="1033550"/>
            <a:ext cx="11463000" cy="3211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IN" sz="2400" b="1" i="0" u="none" strike="noStrike" cap="none">
                <a:solidFill>
                  <a:srgbClr val="000000"/>
                </a:solidFill>
                <a:latin typeface="Calibri"/>
                <a:ea typeface="Calibri"/>
                <a:cs typeface="Calibri"/>
                <a:sym typeface="Calibri"/>
              </a:rPr>
              <a:t>Textbook</a:t>
            </a:r>
            <a:r>
              <a:rPr lang="en-IN" sz="2700" b="1" i="0" u="none" strike="noStrike" cap="none">
                <a:solidFill>
                  <a:srgbClr val="000000"/>
                </a:solidFill>
                <a:latin typeface="Calibri"/>
                <a:ea typeface="Calibri"/>
                <a:cs typeface="Calibri"/>
                <a:sym typeface="Calibri"/>
              </a:rPr>
              <a:t> </a:t>
            </a:r>
            <a:r>
              <a:rPr lang="en-IN" sz="2400" b="1">
                <a:latin typeface="Calibri"/>
                <a:ea typeface="Calibri"/>
                <a:cs typeface="Calibri"/>
                <a:sym typeface="Calibri"/>
              </a:rPr>
              <a:t>of Pedagogy of Science (NCERT, 2013) suggests that use of laboratory must be focused towards achieving the objectives of developing </a:t>
            </a:r>
            <a:endParaRPr sz="2400" b="1">
              <a:latin typeface="Calibri"/>
              <a:ea typeface="Calibri"/>
              <a:cs typeface="Calibri"/>
              <a:sym typeface="Calibri"/>
            </a:endParaRPr>
          </a:p>
          <a:p>
            <a:pPr marL="0" marR="0" lvl="0" indent="0" algn="l" rtl="0">
              <a:lnSpc>
                <a:spcPct val="115000"/>
              </a:lnSpc>
              <a:spcBef>
                <a:spcPts val="0"/>
              </a:spcBef>
              <a:spcAft>
                <a:spcPts val="0"/>
              </a:spcAft>
              <a:buNone/>
            </a:pPr>
            <a:r>
              <a:rPr lang="en-IN" sz="2400" b="1">
                <a:latin typeface="Calibri"/>
                <a:ea typeface="Calibri"/>
                <a:cs typeface="Calibri"/>
                <a:sym typeface="Calibri"/>
              </a:rPr>
              <a:t>(a) cognitive abilities, i.e. principles and laws discussed in the classroom may precede or follow the laboratory work or it may be carried </a:t>
            </a:r>
            <a:endParaRPr sz="2400" b="1">
              <a:latin typeface="Calibri"/>
              <a:ea typeface="Calibri"/>
              <a:cs typeface="Calibri"/>
              <a:sym typeface="Calibri"/>
            </a:endParaRPr>
          </a:p>
          <a:p>
            <a:pPr marL="0" marR="0" lvl="0" indent="0" algn="l" rtl="0">
              <a:lnSpc>
                <a:spcPct val="115000"/>
              </a:lnSpc>
              <a:spcBef>
                <a:spcPts val="0"/>
              </a:spcBef>
              <a:spcAft>
                <a:spcPts val="0"/>
              </a:spcAft>
              <a:buNone/>
            </a:pPr>
            <a:r>
              <a:rPr lang="en-IN" sz="2400" b="1">
                <a:latin typeface="Calibri"/>
                <a:ea typeface="Calibri"/>
                <a:cs typeface="Calibri"/>
                <a:sym typeface="Calibri"/>
              </a:rPr>
              <a:t>out during discussion; </a:t>
            </a:r>
            <a:endParaRPr sz="2400" b="1">
              <a:latin typeface="Calibri"/>
              <a:ea typeface="Calibri"/>
              <a:cs typeface="Calibri"/>
              <a:sym typeface="Calibri"/>
            </a:endParaRPr>
          </a:p>
          <a:p>
            <a:pPr marL="0" marR="0" lvl="0" indent="0" algn="l" rtl="0">
              <a:lnSpc>
                <a:spcPct val="115000"/>
              </a:lnSpc>
              <a:spcBef>
                <a:spcPts val="0"/>
              </a:spcBef>
              <a:spcAft>
                <a:spcPts val="0"/>
              </a:spcAft>
              <a:buNone/>
            </a:pPr>
            <a:r>
              <a:rPr lang="en-IN" sz="2400" b="1">
                <a:latin typeface="Calibri"/>
                <a:ea typeface="Calibri"/>
                <a:cs typeface="Calibri"/>
                <a:sym typeface="Calibri"/>
              </a:rPr>
              <a:t>(b) process skills of science; </a:t>
            </a:r>
            <a:endParaRPr sz="2400" b="1">
              <a:latin typeface="Calibri"/>
              <a:ea typeface="Calibri"/>
              <a:cs typeface="Calibri"/>
              <a:sym typeface="Calibri"/>
            </a:endParaRPr>
          </a:p>
          <a:p>
            <a:pPr marL="0" marR="0" lvl="0" indent="0" algn="l" rtl="0">
              <a:lnSpc>
                <a:spcPct val="115000"/>
              </a:lnSpc>
              <a:spcBef>
                <a:spcPts val="0"/>
              </a:spcBef>
              <a:spcAft>
                <a:spcPts val="0"/>
              </a:spcAft>
              <a:buNone/>
            </a:pPr>
            <a:r>
              <a:rPr lang="en-IN" sz="2400" b="1">
                <a:latin typeface="Calibri"/>
                <a:ea typeface="Calibri"/>
                <a:cs typeface="Calibri"/>
                <a:sym typeface="Calibri"/>
              </a:rPr>
              <a:t>(c) scientific attitude and </a:t>
            </a:r>
            <a:endParaRPr sz="2400" b="1">
              <a:latin typeface="Calibri"/>
              <a:ea typeface="Calibri"/>
              <a:cs typeface="Calibri"/>
              <a:sym typeface="Calibri"/>
            </a:endParaRPr>
          </a:p>
          <a:p>
            <a:pPr marL="0" marR="0" lvl="0" indent="0" algn="l" rtl="0">
              <a:lnSpc>
                <a:spcPct val="115000"/>
              </a:lnSpc>
              <a:spcBef>
                <a:spcPts val="0"/>
              </a:spcBef>
              <a:spcAft>
                <a:spcPts val="0"/>
              </a:spcAft>
              <a:buNone/>
            </a:pPr>
            <a:r>
              <a:rPr lang="en-IN" sz="2400" b="1">
                <a:latin typeface="Calibri"/>
                <a:ea typeface="Calibri"/>
                <a:cs typeface="Calibri"/>
                <a:sym typeface="Calibri"/>
              </a:rPr>
              <a:t>(d) understanding nature of science.</a:t>
            </a:r>
            <a:endParaRPr sz="2400" b="1">
              <a:latin typeface="Calibri"/>
              <a:ea typeface="Calibri"/>
              <a:cs typeface="Calibri"/>
              <a:sym typeface="Calibri"/>
            </a:endParaRPr>
          </a:p>
        </p:txBody>
      </p:sp>
      <p:sp>
        <p:nvSpPr>
          <p:cNvPr id="640" name="Google Shape;640;p59"/>
          <p:cNvSpPr/>
          <p:nvPr/>
        </p:nvSpPr>
        <p:spPr>
          <a:xfrm>
            <a:off x="101600" y="0"/>
            <a:ext cx="12090300" cy="6108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300" b="1" i="0" u="none" strike="noStrike" cap="none">
                <a:solidFill>
                  <a:schemeClr val="lt1"/>
                </a:solidFill>
                <a:latin typeface="Arial"/>
                <a:ea typeface="Arial"/>
                <a:cs typeface="Arial"/>
                <a:sym typeface="Arial"/>
              </a:rPr>
              <a:t>Objectives of laboratory  work</a:t>
            </a:r>
            <a:endParaRPr sz="1100"/>
          </a:p>
        </p:txBody>
      </p:sp>
      <p:sp>
        <p:nvSpPr>
          <p:cNvPr id="641" name="Google Shape;641;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38</a:t>
            </a:fld>
            <a:endParaRPr/>
          </a:p>
        </p:txBody>
      </p:sp>
      <p:pic>
        <p:nvPicPr>
          <p:cNvPr id="642" name="Google Shape;642;p59"/>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60"/>
          <p:cNvPicPr preferRelativeResize="0"/>
          <p:nvPr/>
        </p:nvPicPr>
        <p:blipFill rotWithShape="1">
          <a:blip r:embed="rId3">
            <a:alphaModFix/>
          </a:blip>
          <a:srcRect/>
          <a:stretch/>
        </p:blipFill>
        <p:spPr>
          <a:xfrm>
            <a:off x="3454400" y="1649413"/>
            <a:ext cx="5283200" cy="3562350"/>
          </a:xfrm>
          <a:prstGeom prst="rect">
            <a:avLst/>
          </a:prstGeom>
          <a:noFill/>
          <a:ln>
            <a:noFill/>
          </a:ln>
        </p:spPr>
      </p:pic>
      <p:sp>
        <p:nvSpPr>
          <p:cNvPr id="648" name="Google Shape;648;p60"/>
          <p:cNvSpPr/>
          <p:nvPr/>
        </p:nvSpPr>
        <p:spPr>
          <a:xfrm>
            <a:off x="1016000" y="5401271"/>
            <a:ext cx="1026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1" i="0" u="none" strike="noStrike" cap="none">
                <a:solidFill>
                  <a:srgbClr val="000000"/>
                </a:solidFill>
                <a:latin typeface="Arial"/>
                <a:ea typeface="Arial"/>
                <a:cs typeface="Arial"/>
                <a:sym typeface="Arial"/>
              </a:rPr>
              <a:t>Emphasis should be given to the first five letters of LABORATORY rather than the last seven letters.</a:t>
            </a:r>
            <a:endParaRPr sz="1400" b="1" i="0" u="none" strike="noStrike" cap="none">
              <a:solidFill>
                <a:srgbClr val="000000"/>
              </a:solidFill>
              <a:latin typeface="Arial"/>
              <a:ea typeface="Arial"/>
              <a:cs typeface="Arial"/>
              <a:sym typeface="Arial"/>
            </a:endParaRPr>
          </a:p>
        </p:txBody>
      </p:sp>
      <p:sp>
        <p:nvSpPr>
          <p:cNvPr id="649" name="Google Shape;649;p60"/>
          <p:cNvSpPr/>
          <p:nvPr/>
        </p:nvSpPr>
        <p:spPr>
          <a:xfrm>
            <a:off x="0" y="0"/>
            <a:ext cx="12192000" cy="6048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Objectives of laboratory work</a:t>
            </a:r>
            <a:r>
              <a:rPr lang="en-IN" sz="3600" b="1" i="0" u="none" strike="noStrike" cap="none">
                <a:solidFill>
                  <a:schemeClr val="lt1"/>
                </a:solidFill>
                <a:latin typeface="Arial"/>
                <a:ea typeface="Arial"/>
                <a:cs typeface="Arial"/>
                <a:sym typeface="Arial"/>
              </a:rPr>
              <a:t> </a:t>
            </a:r>
            <a:endParaRPr/>
          </a:p>
        </p:txBody>
      </p:sp>
      <p:sp>
        <p:nvSpPr>
          <p:cNvPr id="650" name="Google Shape;650;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39</a:t>
            </a:fld>
            <a:endParaRPr/>
          </a:p>
        </p:txBody>
      </p:sp>
      <p:pic>
        <p:nvPicPr>
          <p:cNvPr id="651" name="Google Shape;651;p60"/>
          <p:cNvPicPr preferRelativeResize="0"/>
          <p:nvPr/>
        </p:nvPicPr>
        <p:blipFill rotWithShape="1">
          <a:blip r:embed="rId4">
            <a:alphaModFix/>
          </a:blip>
          <a:srcRect/>
          <a:stretch/>
        </p:blipFill>
        <p:spPr>
          <a:xfrm>
            <a:off x="0" y="0"/>
            <a:ext cx="330200"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8"/>
          <p:cNvSpPr txBox="1"/>
          <p:nvPr/>
        </p:nvSpPr>
        <p:spPr>
          <a:xfrm>
            <a:off x="654950" y="1125450"/>
            <a:ext cx="11436900" cy="38634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342900" marR="0" lvl="0" indent="-323850" algn="l" rtl="0">
              <a:lnSpc>
                <a:spcPct val="100000"/>
              </a:lnSpc>
              <a:spcBef>
                <a:spcPts val="0"/>
              </a:spcBef>
              <a:spcAft>
                <a:spcPts val="0"/>
              </a:spcAft>
              <a:buClr>
                <a:srgbClr val="000000"/>
              </a:buClr>
              <a:buSzPts val="2500"/>
              <a:buFont typeface="Arial"/>
              <a:buChar char="•"/>
            </a:pPr>
            <a:r>
              <a:rPr lang="en-IN" sz="2400" b="1">
                <a:latin typeface="Calibri"/>
                <a:ea typeface="Calibri"/>
                <a:cs typeface="Calibri"/>
                <a:sym typeface="Calibri"/>
              </a:rPr>
              <a:t>Virtual Labs: Existing e-learning platforms such as DIKSHA, SWAYAM and SWAYAMPRABHA will also be leveraged for creating virtual labs so that all students have equal access to quality practical and hands-on experiment-based learning experiences.(p. 59)</a:t>
            </a:r>
            <a:endParaRPr sz="2400" b="1">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800"/>
              <a:buFont typeface="Arial"/>
              <a:buChar char="•"/>
            </a:pPr>
            <a:r>
              <a:rPr lang="en-IN" sz="2400" b="1">
                <a:latin typeface="Calibri"/>
                <a:ea typeface="Calibri"/>
                <a:cs typeface="Calibri"/>
                <a:sym typeface="Calibri"/>
              </a:rPr>
              <a:t>Pedagogy must evolve to make education more experiential, holistic, integrated, inquiry-driven, discovery-oriented, learner-centred, discussion-based, flexible, and, of course, enjoyable. (p.3)</a:t>
            </a:r>
            <a:endParaRPr sz="2400" b="1">
              <a:latin typeface="Calibri"/>
              <a:ea typeface="Calibri"/>
              <a:cs typeface="Calibri"/>
              <a:sym typeface="Calibri"/>
            </a:endParaRPr>
          </a:p>
          <a:p>
            <a:pPr marL="342900" marR="0" lvl="0" indent="-13970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p:txBody>
      </p:sp>
      <p:sp>
        <p:nvSpPr>
          <p:cNvPr id="215" name="Google Shape;215;p48"/>
          <p:cNvSpPr/>
          <p:nvPr/>
        </p:nvSpPr>
        <p:spPr>
          <a:xfrm>
            <a:off x="0" y="0"/>
            <a:ext cx="12192000" cy="6249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600" b="1" i="0" u="none" strike="noStrike" cap="none">
                <a:solidFill>
                  <a:schemeClr val="lt1"/>
                </a:solidFill>
                <a:latin typeface="Arial"/>
                <a:ea typeface="Arial"/>
                <a:cs typeface="Arial"/>
                <a:sym typeface="Arial"/>
              </a:rPr>
              <a:t>National Education Policy (NEP) 2020</a:t>
            </a:r>
            <a:endParaRPr sz="3600" b="1" i="0" u="none" strike="noStrike" cap="none">
              <a:solidFill>
                <a:schemeClr val="lt1"/>
              </a:solidFill>
              <a:latin typeface="Arial"/>
              <a:ea typeface="Arial"/>
              <a:cs typeface="Arial"/>
              <a:sym typeface="Arial"/>
            </a:endParaRPr>
          </a:p>
        </p:txBody>
      </p:sp>
      <p:sp>
        <p:nvSpPr>
          <p:cNvPr id="216" name="Google Shape;216;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4</a:t>
            </a:fld>
            <a:endParaRPr/>
          </a:p>
        </p:txBody>
      </p:sp>
      <p:pic>
        <p:nvPicPr>
          <p:cNvPr id="217" name="Google Shape;217;p48"/>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8"/>
          <p:cNvSpPr txBox="1"/>
          <p:nvPr/>
        </p:nvSpPr>
        <p:spPr>
          <a:xfrm>
            <a:off x="786775" y="1026275"/>
            <a:ext cx="10972800" cy="5602800"/>
          </a:xfrm>
          <a:prstGeom prst="rect">
            <a:avLst/>
          </a:prstGeom>
          <a:noFill/>
          <a:ln>
            <a:noFill/>
          </a:ln>
        </p:spPr>
        <p:txBody>
          <a:bodyPr spcFirstLastPara="1" wrap="square" lIns="91425" tIns="45700" rIns="91425" bIns="45700" anchor="t" anchorCtr="0">
            <a:spAutoFit/>
          </a:bodyPr>
          <a:lstStyle/>
          <a:p>
            <a:pPr marL="342900" marR="0" lvl="0" indent="-317500" algn="l" rtl="0">
              <a:lnSpc>
                <a:spcPct val="150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Arial"/>
                <a:ea typeface="Arial"/>
                <a:cs typeface="Arial"/>
                <a:sym typeface="Arial"/>
              </a:rPr>
              <a:t>enhanced learning outcomes</a:t>
            </a:r>
            <a:endParaRPr sz="1000"/>
          </a:p>
          <a:p>
            <a:pPr marL="342900" marR="0" lvl="0" indent="-342900" algn="l" rtl="0">
              <a:lnSpc>
                <a:spcPct val="150000"/>
              </a:lnSpc>
              <a:spcBef>
                <a:spcPts val="0"/>
              </a:spcBef>
              <a:spcAft>
                <a:spcPts val="0"/>
              </a:spcAft>
              <a:buClr>
                <a:srgbClr val="000000"/>
              </a:buClr>
              <a:buSzPts val="2800"/>
              <a:buFont typeface="Noto Sans Symbols"/>
              <a:buChar char="⮚"/>
            </a:pPr>
            <a:r>
              <a:rPr lang="en-IN" sz="2800" b="1" i="0" u="none" strike="noStrike" cap="none">
                <a:solidFill>
                  <a:srgbClr val="000000"/>
                </a:solidFill>
                <a:latin typeface="Arial"/>
                <a:ea typeface="Arial"/>
                <a:cs typeface="Arial"/>
                <a:sym typeface="Arial"/>
              </a:rPr>
              <a:t> </a:t>
            </a:r>
            <a:r>
              <a:rPr lang="en-IN" sz="2400" b="1"/>
              <a:t>development of scientific attitude </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 critical thinking, </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conceptual understanding </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 development of science process  and inquiry skills,</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 manipulative skills,</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 interests </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retention of students   in science  education </a:t>
            </a:r>
            <a:endParaRPr sz="2400" b="1"/>
          </a:p>
          <a:p>
            <a:pPr marL="342900" marR="0" lvl="0" indent="-342900" algn="l" rtl="0">
              <a:lnSpc>
                <a:spcPct val="150000"/>
              </a:lnSpc>
              <a:spcBef>
                <a:spcPts val="0"/>
              </a:spcBef>
              <a:spcAft>
                <a:spcPts val="0"/>
              </a:spcAft>
              <a:buClr>
                <a:srgbClr val="000000"/>
              </a:buClr>
              <a:buSzPts val="2800"/>
              <a:buFont typeface="Noto Sans Symbols"/>
              <a:buChar char="⮚"/>
            </a:pPr>
            <a:r>
              <a:rPr lang="en-IN" sz="2400" b="1"/>
              <a:t> ability to become independent learners</a:t>
            </a:r>
            <a:endParaRPr sz="2800" b="1" i="0" u="none" strike="noStrike" cap="none">
              <a:solidFill>
                <a:srgbClr val="000000"/>
              </a:solidFill>
              <a:latin typeface="Arial"/>
              <a:ea typeface="Arial"/>
              <a:cs typeface="Arial"/>
              <a:sym typeface="Arial"/>
            </a:endParaRPr>
          </a:p>
        </p:txBody>
      </p:sp>
      <p:sp>
        <p:nvSpPr>
          <p:cNvPr id="657" name="Google Shape;657;p58"/>
          <p:cNvSpPr/>
          <p:nvPr/>
        </p:nvSpPr>
        <p:spPr>
          <a:xfrm>
            <a:off x="0" y="0"/>
            <a:ext cx="12192000" cy="5655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Role of the laboratory</a:t>
            </a:r>
            <a:endParaRPr sz="3200" b="1" i="0" u="none" strike="noStrike" cap="none">
              <a:solidFill>
                <a:schemeClr val="lt1"/>
              </a:solidFill>
              <a:latin typeface="Arial"/>
              <a:ea typeface="Arial"/>
              <a:cs typeface="Arial"/>
              <a:sym typeface="Arial"/>
            </a:endParaRPr>
          </a:p>
        </p:txBody>
      </p:sp>
      <p:sp>
        <p:nvSpPr>
          <p:cNvPr id="658" name="Google Shape;658;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40</a:t>
            </a:fld>
            <a:endParaRPr/>
          </a:p>
        </p:txBody>
      </p:sp>
      <p:pic>
        <p:nvPicPr>
          <p:cNvPr id="659" name="Google Shape;659;p58"/>
          <p:cNvPicPr preferRelativeResize="0"/>
          <p:nvPr/>
        </p:nvPicPr>
        <p:blipFill rotWithShape="1">
          <a:blip r:embed="rId3">
            <a:alphaModFix/>
          </a:blip>
          <a:srcRect/>
          <a:stretch/>
        </p:blipFill>
        <p:spPr>
          <a:xfrm>
            <a:off x="0" y="0"/>
            <a:ext cx="440267"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1e8080d8a85_0_7"/>
          <p:cNvSpPr txBox="1"/>
          <p:nvPr/>
        </p:nvSpPr>
        <p:spPr>
          <a:xfrm>
            <a:off x="1173725" y="864800"/>
            <a:ext cx="9645000" cy="5559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Respect for evidence </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a:latin typeface="Calibri"/>
                <a:ea typeface="Calibri"/>
                <a:cs typeface="Calibri"/>
                <a:sym typeface="Calibri"/>
              </a:rPr>
              <a:t>Curiosity</a:t>
            </a:r>
            <a:r>
              <a:rPr lang="en-IN" sz="2400" b="1" i="0" u="none" strike="noStrike" cap="none">
                <a:solidFill>
                  <a:srgbClr val="000000"/>
                </a:solidFill>
                <a:latin typeface="Calibri"/>
                <a:ea typeface="Calibri"/>
                <a:cs typeface="Calibri"/>
                <a:sym typeface="Calibri"/>
              </a:rPr>
              <a:t> </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Open mindedness</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Suspended judgement </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Critical thinking</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Logical thinking </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Ability to sieve relevant information,facts,concepts from the pool of irrelevant ones</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Scepticism</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Objectivity, </a:t>
            </a:r>
            <a:r>
              <a:rPr lang="en-IN" sz="2400" b="1">
                <a:latin typeface="Calibri"/>
                <a:ea typeface="Calibri"/>
                <a:cs typeface="Calibri"/>
                <a:sym typeface="Calibri"/>
              </a:rPr>
              <a:t>unbiasedness</a:t>
            </a:r>
            <a:endParaRPr sz="2400" b="1" i="0" u="none" strike="noStrike" cap="none">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Truthfulness in reporting observations</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Aversion to superstitions </a:t>
            </a:r>
            <a:endParaRPr/>
          </a:p>
          <a:p>
            <a:pPr marL="342900" marR="0" lvl="0" indent="-342900" algn="l" rtl="0">
              <a:lnSpc>
                <a:spcPct val="115000"/>
              </a:lnSpc>
              <a:spcBef>
                <a:spcPts val="0"/>
              </a:spcBef>
              <a:spcAft>
                <a:spcPts val="0"/>
              </a:spcAft>
              <a:buClr>
                <a:srgbClr val="000000"/>
              </a:buClr>
              <a:buSzPts val="2400"/>
              <a:buFont typeface="Noto Sans Symbols"/>
              <a:buChar char="⮚"/>
            </a:pPr>
            <a:r>
              <a:rPr lang="en-IN" sz="2400" b="1" i="0" u="none" strike="noStrike" cap="none">
                <a:solidFill>
                  <a:srgbClr val="000000"/>
                </a:solidFill>
                <a:latin typeface="Calibri"/>
                <a:ea typeface="Calibri"/>
                <a:cs typeface="Calibri"/>
                <a:sym typeface="Calibri"/>
              </a:rPr>
              <a:t>Perseverance </a:t>
            </a:r>
            <a:endParaRPr/>
          </a:p>
        </p:txBody>
      </p:sp>
      <p:sp>
        <p:nvSpPr>
          <p:cNvPr id="665" name="Google Shape;665;g1e8080d8a85_0_7"/>
          <p:cNvSpPr/>
          <p:nvPr/>
        </p:nvSpPr>
        <p:spPr>
          <a:xfrm>
            <a:off x="330200" y="0"/>
            <a:ext cx="11862000" cy="580500"/>
          </a:xfrm>
          <a:prstGeom prst="round1Rect">
            <a:avLst>
              <a:gd name="adj" fmla="val 16667"/>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Calibri"/>
                <a:ea typeface="Calibri"/>
                <a:cs typeface="Calibri"/>
                <a:sym typeface="Calibri"/>
              </a:rPr>
              <a:t>Attributes of scientific temper</a:t>
            </a:r>
            <a:r>
              <a:rPr lang="en-IN" sz="2400" b="1" i="0" u="none" strike="noStrike" cap="none">
                <a:solidFill>
                  <a:schemeClr val="lt1"/>
                </a:solidFill>
                <a:latin typeface="Calibri"/>
                <a:ea typeface="Calibri"/>
                <a:cs typeface="Calibri"/>
                <a:sym typeface="Calibri"/>
              </a:rPr>
              <a:t> </a:t>
            </a:r>
            <a:endParaRPr/>
          </a:p>
        </p:txBody>
      </p:sp>
      <p:pic>
        <p:nvPicPr>
          <p:cNvPr id="666" name="Google Shape;666;g1e8080d8a85_0_7"/>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0"/>
          <p:cNvSpPr txBox="1"/>
          <p:nvPr/>
        </p:nvSpPr>
        <p:spPr>
          <a:xfrm>
            <a:off x="2024034" y="1785927"/>
            <a:ext cx="76440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672" name="Google Shape;672;p70"/>
          <p:cNvSpPr txBox="1"/>
          <p:nvPr/>
        </p:nvSpPr>
        <p:spPr>
          <a:xfrm>
            <a:off x="8382016" y="5072074"/>
            <a:ext cx="18573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FF0000"/>
              </a:solidFill>
              <a:latin typeface="Calibri"/>
              <a:ea typeface="Calibri"/>
              <a:cs typeface="Calibri"/>
              <a:sym typeface="Calibri"/>
            </a:endParaRPr>
          </a:p>
        </p:txBody>
      </p:sp>
      <p:pic>
        <p:nvPicPr>
          <p:cNvPr id="673" name="Google Shape;673;p70"/>
          <p:cNvPicPr preferRelativeResize="0"/>
          <p:nvPr/>
        </p:nvPicPr>
        <p:blipFill rotWithShape="1">
          <a:blip r:embed="rId3">
            <a:alphaModFix/>
          </a:blip>
          <a:srcRect/>
          <a:stretch/>
        </p:blipFill>
        <p:spPr>
          <a:xfrm>
            <a:off x="0" y="0"/>
            <a:ext cx="330200" cy="6857999"/>
          </a:xfrm>
          <a:prstGeom prst="rect">
            <a:avLst/>
          </a:prstGeom>
          <a:noFill/>
          <a:ln>
            <a:noFill/>
          </a:ln>
        </p:spPr>
      </p:pic>
      <p:sp>
        <p:nvSpPr>
          <p:cNvPr id="674" name="Google Shape;674;p70"/>
          <p:cNvSpPr txBox="1"/>
          <p:nvPr/>
        </p:nvSpPr>
        <p:spPr>
          <a:xfrm>
            <a:off x="330200" y="0"/>
            <a:ext cx="118617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2400" b="1">
                <a:solidFill>
                  <a:srgbClr val="FFFFFF"/>
                </a:solidFill>
              </a:rPr>
              <a:t> </a:t>
            </a:r>
            <a:r>
              <a:rPr lang="en-IN" sz="3200" b="1">
                <a:solidFill>
                  <a:srgbClr val="FFFFFF"/>
                </a:solidFill>
              </a:rPr>
              <a:t>Developing e- content in science</a:t>
            </a:r>
            <a:r>
              <a:rPr lang="en-IN" sz="2400" b="1">
                <a:solidFill>
                  <a:srgbClr val="FFFFFF"/>
                </a:solidFill>
              </a:rPr>
              <a:t> </a:t>
            </a:r>
            <a:endParaRPr/>
          </a:p>
        </p:txBody>
      </p:sp>
      <p:sp>
        <p:nvSpPr>
          <p:cNvPr id="675" name="Google Shape;675;p70"/>
          <p:cNvSpPr txBox="1"/>
          <p:nvPr/>
        </p:nvSpPr>
        <p:spPr>
          <a:xfrm>
            <a:off x="819450" y="783500"/>
            <a:ext cx="11082300" cy="4894800"/>
          </a:xfrm>
          <a:prstGeom prst="rect">
            <a:avLst/>
          </a:prstGeom>
          <a:noFill/>
          <a:ln>
            <a:noFill/>
          </a:ln>
        </p:spPr>
        <p:txBody>
          <a:bodyPr spcFirstLastPara="1" wrap="square" lIns="91425" tIns="45700" rIns="91425" bIns="45700" anchor="t" anchorCtr="0">
            <a:spAutoFit/>
          </a:bodyPr>
          <a:lstStyle/>
          <a:p>
            <a:pPr marL="342900" marR="0" lvl="0" indent="-381000" algn="l" rtl="0">
              <a:lnSpc>
                <a:spcPct val="100000"/>
              </a:lnSpc>
              <a:spcBef>
                <a:spcPts val="0"/>
              </a:spcBef>
              <a:spcAft>
                <a:spcPts val="0"/>
              </a:spcAft>
              <a:buClr>
                <a:schemeClr val="dk1"/>
              </a:buClr>
              <a:buSzPts val="2400"/>
              <a:buFont typeface="Calibri"/>
              <a:buChar char="⮚"/>
            </a:pPr>
            <a:r>
              <a:rPr lang="en-IN" sz="2400" b="1">
                <a:solidFill>
                  <a:schemeClr val="dk1"/>
                </a:solidFill>
                <a:latin typeface="Calibri"/>
                <a:ea typeface="Calibri"/>
                <a:cs typeface="Calibri"/>
                <a:sym typeface="Calibri"/>
              </a:rPr>
              <a:t>F</a:t>
            </a:r>
            <a:r>
              <a:rPr lang="en-IN" sz="2400" b="1" i="0" u="none" strike="noStrike" cap="none">
                <a:solidFill>
                  <a:schemeClr val="dk1"/>
                </a:solidFill>
                <a:latin typeface="Calibri"/>
                <a:ea typeface="Calibri"/>
                <a:cs typeface="Calibri"/>
                <a:sym typeface="Calibri"/>
              </a:rPr>
              <a:t>ocus on the thinking and reasoning skills  of students that support the formation and modification of concepts and theories about the natural and social world. </a:t>
            </a:r>
            <a:endParaRPr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38100" algn="l" rtl="0">
              <a:lnSpc>
                <a:spcPct val="100000"/>
              </a:lnSpc>
              <a:spcBef>
                <a:spcPts val="0"/>
              </a:spcBef>
              <a:spcAft>
                <a:spcPts val="0"/>
              </a:spcAft>
              <a:buClr>
                <a:schemeClr val="dk1"/>
              </a:buClr>
              <a:buSzPts val="2400"/>
              <a:buFont typeface="Calibri"/>
              <a:buChar char="➢"/>
            </a:pPr>
            <a:r>
              <a:rPr lang="en-IN" sz="2400" b="1">
                <a:solidFill>
                  <a:schemeClr val="dk1"/>
                </a:solidFill>
                <a:latin typeface="Calibri"/>
                <a:ea typeface="Calibri"/>
                <a:cs typeface="Calibri"/>
                <a:sym typeface="Calibri"/>
              </a:rPr>
              <a:t>Facilitate to develop </a:t>
            </a:r>
            <a:r>
              <a:rPr lang="en-IN" sz="2400" b="1" i="0" u="none" strike="noStrike" cap="none">
                <a:solidFill>
                  <a:schemeClr val="dk1"/>
                </a:solidFill>
                <a:latin typeface="Calibri"/>
                <a:ea typeface="Calibri"/>
                <a:cs typeface="Calibri"/>
                <a:sym typeface="Calibri"/>
              </a:rPr>
              <a:t> skills involved in inquiry and experimentation.</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IN" sz="2400" b="1" i="0" u="none" strike="noStrike" cap="none">
                <a:solidFill>
                  <a:schemeClr val="dk1"/>
                </a:solidFill>
                <a:latin typeface="Calibri"/>
                <a:ea typeface="Calibri"/>
                <a:cs typeface="Calibri"/>
                <a:sym typeface="Calibri"/>
              </a:rPr>
              <a:t> Facilitate students  to make logical  relationships between evidence and explanations.</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Char char="➢"/>
            </a:pPr>
            <a:r>
              <a:rPr lang="en-IN" sz="2400" b="1" i="0" u="none" strike="noStrike" cap="none">
                <a:solidFill>
                  <a:schemeClr val="dk1"/>
                </a:solidFill>
                <a:latin typeface="Calibri"/>
                <a:ea typeface="Calibri"/>
                <a:cs typeface="Calibri"/>
                <a:sym typeface="Calibri"/>
              </a:rPr>
              <a:t> Support them to develop descriptions, explanations, predictions, and models  on the basis of evidences. </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Char char="➢"/>
            </a:pPr>
            <a:r>
              <a:rPr lang="en-IN" sz="2400" b="1" i="0" u="none" strike="noStrike" cap="none">
                <a:solidFill>
                  <a:schemeClr val="dk1"/>
                </a:solidFill>
                <a:latin typeface="Calibri"/>
                <a:ea typeface="Calibri"/>
                <a:cs typeface="Calibri"/>
                <a:sym typeface="Calibri"/>
              </a:rPr>
              <a:t> Help them to  evaluate evidences , and inference drawn  that leads to  conceptual change  for conceptual understanding</a:t>
            </a:r>
            <a:r>
              <a:rPr lang="en-IN" sz="2400" b="1" i="1" u="none" strike="noStrike" cap="none">
                <a:solidFill>
                  <a:schemeClr val="dk1"/>
                </a:solidFill>
                <a:latin typeface="Calibri"/>
                <a:ea typeface="Calibri"/>
                <a:cs typeface="Calibri"/>
                <a:sym typeface="Calibri"/>
              </a:rPr>
              <a:t>. </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9"/>
          <p:cNvSpPr txBox="1"/>
          <p:nvPr/>
        </p:nvSpPr>
        <p:spPr>
          <a:xfrm>
            <a:off x="-100" y="0"/>
            <a:ext cx="12192000" cy="585000"/>
          </a:xfrm>
          <a:prstGeom prst="rect">
            <a:avLst/>
          </a:prstGeom>
          <a:solidFill>
            <a:srgbClr val="0066FF"/>
          </a:solidFill>
          <a:ln w="9525" cap="flat" cmpd="sng">
            <a:solidFill>
              <a:srgbClr val="00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3200" b="1">
                <a:solidFill>
                  <a:schemeClr val="lt1"/>
                </a:solidFill>
              </a:rPr>
              <a:t>          </a:t>
            </a:r>
            <a:r>
              <a:rPr lang="en-IN" sz="3200" b="1" i="0" u="none" strike="noStrike" cap="none">
                <a:solidFill>
                  <a:schemeClr val="lt1"/>
                </a:solidFill>
                <a:latin typeface="Arial"/>
                <a:ea typeface="Arial"/>
                <a:cs typeface="Arial"/>
                <a:sym typeface="Arial"/>
              </a:rPr>
              <a:t>Aims of science education NCFSE 2023 p213 </a:t>
            </a:r>
            <a:endParaRPr sz="3200" b="1" i="0" u="none" strike="noStrike" cap="none">
              <a:solidFill>
                <a:schemeClr val="lt1"/>
              </a:solidFill>
              <a:latin typeface="Arial"/>
              <a:ea typeface="Arial"/>
              <a:cs typeface="Arial"/>
              <a:sym typeface="Arial"/>
            </a:endParaRPr>
          </a:p>
        </p:txBody>
      </p:sp>
      <p:sp>
        <p:nvSpPr>
          <p:cNvPr id="223" name="Google Shape;223;p49"/>
          <p:cNvSpPr txBox="1"/>
          <p:nvPr/>
        </p:nvSpPr>
        <p:spPr>
          <a:xfrm>
            <a:off x="3048433" y="3275112"/>
            <a:ext cx="60968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20212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4" name="Google Shape;224;p49"/>
          <p:cNvSpPr txBox="1"/>
          <p:nvPr/>
        </p:nvSpPr>
        <p:spPr>
          <a:xfrm>
            <a:off x="673676" y="1068195"/>
            <a:ext cx="10416900" cy="473971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Developing understanding of scientific </a:t>
            </a:r>
            <a:r>
              <a:rPr lang="en-IN" sz="2400" b="1" i="0" u="none" strike="noStrike" cap="none" dirty="0" smtClean="0">
                <a:solidFill>
                  <a:srgbClr val="000000"/>
                </a:solidFill>
                <a:latin typeface="Calibri"/>
                <a:ea typeface="Calibri"/>
                <a:cs typeface="Calibri"/>
                <a:sym typeface="Calibri"/>
              </a:rPr>
              <a:t>knowledge</a:t>
            </a:r>
            <a:endParaRPr dirty="0">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Developing the ability to use the skills of scientific </a:t>
            </a:r>
            <a:r>
              <a:rPr lang="en-IN" sz="2400" b="1" i="0" u="none" strike="noStrike" cap="none" dirty="0" smtClean="0">
                <a:solidFill>
                  <a:srgbClr val="000000"/>
                </a:solidFill>
                <a:latin typeface="Calibri"/>
                <a:ea typeface="Calibri"/>
                <a:cs typeface="Calibri"/>
                <a:sym typeface="Calibri"/>
              </a:rPr>
              <a:t>inquiry</a:t>
            </a:r>
            <a:endParaRPr dirty="0">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Developing an understanding of how scientific knowledge </a:t>
            </a:r>
            <a:r>
              <a:rPr lang="en-IN" sz="2400" b="1" i="0" u="none" strike="noStrike" cap="none" dirty="0" smtClean="0">
                <a:solidFill>
                  <a:srgbClr val="000000"/>
                </a:solidFill>
                <a:latin typeface="Calibri"/>
                <a:ea typeface="Calibri"/>
                <a:cs typeface="Calibri"/>
                <a:sym typeface="Calibri"/>
              </a:rPr>
              <a:t>evolves</a:t>
            </a:r>
            <a:endParaRPr dirty="0">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 Developing an understanding of the connection between science and other curricular </a:t>
            </a:r>
            <a:r>
              <a:rPr lang="en-IN" sz="2400" b="1" i="0" u="none" strike="noStrike" cap="none" dirty="0" smtClean="0">
                <a:solidFill>
                  <a:srgbClr val="000000"/>
                </a:solidFill>
                <a:latin typeface="Calibri"/>
                <a:ea typeface="Calibri"/>
                <a:cs typeface="Calibri"/>
                <a:sym typeface="Calibri"/>
              </a:rPr>
              <a:t>areas </a:t>
            </a: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smtClean="0">
                <a:solidFill>
                  <a:srgbClr val="000000"/>
                </a:solidFill>
                <a:latin typeface="Calibri"/>
                <a:ea typeface="Calibri"/>
                <a:cs typeface="Calibri"/>
                <a:sym typeface="Calibri"/>
              </a:rPr>
              <a:t>Developing </a:t>
            </a:r>
            <a:r>
              <a:rPr lang="en-IN" sz="2400" b="1" i="0" u="none" strike="noStrike" cap="none" dirty="0">
                <a:solidFill>
                  <a:srgbClr val="000000"/>
                </a:solidFill>
                <a:latin typeface="Calibri"/>
                <a:ea typeface="Calibri"/>
                <a:cs typeface="Calibri"/>
                <a:sym typeface="Calibri"/>
              </a:rPr>
              <a:t>an understanding of the relationship between science, technology, and </a:t>
            </a:r>
            <a:r>
              <a:rPr lang="en-IN" sz="2400" b="1" i="0" u="none" strike="noStrike" cap="none" dirty="0" smtClean="0">
                <a:solidFill>
                  <a:srgbClr val="000000"/>
                </a:solidFill>
                <a:latin typeface="Calibri"/>
                <a:ea typeface="Calibri"/>
                <a:cs typeface="Calibri"/>
                <a:sym typeface="Calibri"/>
              </a:rPr>
              <a:t>society</a:t>
            </a:r>
            <a:endParaRPr dirty="0">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dirty="0">
                <a:solidFill>
                  <a:srgbClr val="000000"/>
                </a:solidFill>
                <a:latin typeface="Calibri"/>
                <a:ea typeface="Calibri"/>
                <a:cs typeface="Calibri"/>
                <a:sym typeface="Calibri"/>
              </a:rPr>
              <a:t>Developing a scientific </a:t>
            </a:r>
            <a:r>
              <a:rPr lang="en-IN" sz="2400" b="1" i="0" u="none" strike="noStrike" cap="none" dirty="0" smtClean="0">
                <a:solidFill>
                  <a:srgbClr val="000000"/>
                </a:solidFill>
                <a:latin typeface="Calibri"/>
                <a:ea typeface="Calibri"/>
                <a:cs typeface="Calibri"/>
                <a:sym typeface="Calibri"/>
              </a:rPr>
              <a:t>temper</a:t>
            </a:r>
            <a:endParaRPr sz="14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IN" sz="1400" b="0" i="0" u="none" strike="noStrike" cap="none" dirty="0">
                <a:solidFill>
                  <a:srgbClr val="000000"/>
                </a:solidFill>
                <a:latin typeface="Arial"/>
                <a:ea typeface="Arial"/>
                <a:cs typeface="Arial"/>
                <a:sym typeface="Arial"/>
              </a:rPr>
              <a:t> </a:t>
            </a:r>
            <a:endParaRPr dirty="0"/>
          </a:p>
        </p:txBody>
      </p:sp>
      <p:pic>
        <p:nvPicPr>
          <p:cNvPr id="225" name="Google Shape;225;p49"/>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
          <p:cNvSpPr txBox="1"/>
          <p:nvPr/>
        </p:nvSpPr>
        <p:spPr>
          <a:xfrm>
            <a:off x="789450" y="1265150"/>
            <a:ext cx="10613100" cy="4248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Scientific temper denotes  an attitude of logical, rational and scientific thinking.</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A person  having scientific temper  enquire, search for evidences, reasons  before accepting anything.</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282829"/>
                </a:solidFill>
                <a:latin typeface="Calibri"/>
                <a:ea typeface="Calibri"/>
                <a:cs typeface="Calibri"/>
                <a:sym typeface="Calibri"/>
              </a:rPr>
              <a:t>She/he does not accept anything simply because it has come from an authority or someone she/he  has faith.</a:t>
            </a:r>
            <a:endParaRPr sz="2400" b="1" i="0" u="none" strike="noStrike" cap="none">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 A person  having scientific temper  makes informed decisions and possess  a rational outlook towards life.</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31" name="Google Shape;231;p3"/>
          <p:cNvSpPr txBox="1"/>
          <p:nvPr/>
        </p:nvSpPr>
        <p:spPr>
          <a:xfrm>
            <a:off x="8382016" y="5072074"/>
            <a:ext cx="18573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FF0000"/>
              </a:solidFill>
              <a:latin typeface="Calibri"/>
              <a:ea typeface="Calibri"/>
              <a:cs typeface="Calibri"/>
              <a:sym typeface="Calibri"/>
            </a:endParaRPr>
          </a:p>
        </p:txBody>
      </p:sp>
      <p:sp>
        <p:nvSpPr>
          <p:cNvPr id="232" name="Google Shape;232;p3"/>
          <p:cNvSpPr txBox="1"/>
          <p:nvPr/>
        </p:nvSpPr>
        <p:spPr>
          <a:xfrm>
            <a:off x="-50"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a:solidFill>
                  <a:schemeClr val="lt1"/>
                </a:solidFill>
              </a:rPr>
              <a:t>                                           </a:t>
            </a:r>
            <a:r>
              <a:rPr lang="en-IN" sz="3200" b="1" i="0" u="none" strike="noStrike" cap="none">
                <a:solidFill>
                  <a:schemeClr val="lt1"/>
                </a:solidFill>
                <a:latin typeface="Arial"/>
                <a:ea typeface="Arial"/>
                <a:cs typeface="Arial"/>
                <a:sym typeface="Arial"/>
              </a:rPr>
              <a:t>What is Scientific temper?</a:t>
            </a:r>
            <a:endParaRPr sz="2200"/>
          </a:p>
        </p:txBody>
      </p:sp>
      <p:pic>
        <p:nvPicPr>
          <p:cNvPr id="233" name="Google Shape;233;p3"/>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p:nvPr/>
        </p:nvSpPr>
        <p:spPr>
          <a:xfrm>
            <a:off x="738022" y="1145850"/>
            <a:ext cx="10085400" cy="3848100"/>
          </a:xfrm>
          <a:prstGeom prst="rect">
            <a:avLst/>
          </a:prstGeom>
          <a:noFill/>
          <a:ln>
            <a:noFill/>
          </a:ln>
        </p:spPr>
        <p:txBody>
          <a:bodyPr spcFirstLastPara="1" wrap="square" lIns="91425" tIns="45700" rIns="91425" bIns="45700" anchor="t" anchorCtr="0">
            <a:spAutoFit/>
          </a:bodyPr>
          <a:lstStyle/>
          <a:p>
            <a:pPr marL="179999" marR="0" lvl="0" indent="-332399" algn="l" rtl="0">
              <a:lnSpc>
                <a:spcPct val="150000"/>
              </a:lnSpc>
              <a:spcBef>
                <a:spcPts val="0"/>
              </a:spcBef>
              <a:spcAft>
                <a:spcPts val="0"/>
              </a:spcAft>
              <a:buClr>
                <a:srgbClr val="000000"/>
              </a:buClr>
              <a:buSzPts val="2400"/>
              <a:buChar char="•"/>
            </a:pPr>
            <a:r>
              <a:rPr lang="en-IN" sz="2400" b="1"/>
              <a:t> </a:t>
            </a:r>
            <a:r>
              <a:rPr lang="en-IN" sz="2400" b="1" i="0" u="none" strike="noStrike" cap="none">
                <a:solidFill>
                  <a:srgbClr val="000000"/>
                </a:solidFill>
                <a:latin typeface="Calibri"/>
                <a:ea typeface="Calibri"/>
                <a:cs typeface="Calibri"/>
                <a:sym typeface="Calibri"/>
              </a:rPr>
              <a:t>A way of thinking, questioning and gathering evidence.</a:t>
            </a:r>
            <a:endParaRPr b="1">
              <a:latin typeface="Calibri"/>
              <a:ea typeface="Calibri"/>
              <a:cs typeface="Calibri"/>
              <a:sym typeface="Calibri"/>
            </a:endParaRPr>
          </a:p>
          <a:p>
            <a:pPr marL="179999" marR="0" lvl="0" indent="-332399" algn="l" rtl="0">
              <a:lnSpc>
                <a:spcPct val="15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An </a:t>
            </a:r>
            <a:r>
              <a:rPr lang="en-IN" sz="2400" b="1">
                <a:latin typeface="Calibri"/>
                <a:ea typeface="Calibri"/>
                <a:cs typeface="Calibri"/>
                <a:sym typeface="Calibri"/>
              </a:rPr>
              <a:t>skills of scientific </a:t>
            </a:r>
            <a:r>
              <a:rPr lang="en-IN" sz="2400" b="1" i="0" u="none" strike="noStrike" cap="none">
                <a:solidFill>
                  <a:srgbClr val="000000"/>
                </a:solidFill>
                <a:latin typeface="Calibri"/>
                <a:ea typeface="Calibri"/>
                <a:cs typeface="Calibri"/>
                <a:sym typeface="Calibri"/>
              </a:rPr>
              <a:t>inquiry </a:t>
            </a:r>
            <a:endParaRPr sz="2400" b="1" i="0" u="none" strike="noStrike" cap="none">
              <a:solidFill>
                <a:srgbClr val="000000"/>
              </a:solidFill>
              <a:latin typeface="Calibri"/>
              <a:ea typeface="Calibri"/>
              <a:cs typeface="Calibri"/>
              <a:sym typeface="Calibri"/>
            </a:endParaRPr>
          </a:p>
          <a:p>
            <a:pPr marL="179999" marR="0" lvl="0" indent="-332399" algn="l" rtl="0">
              <a:lnSpc>
                <a:spcPct val="15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A  particular way of looking at nature.</a:t>
            </a:r>
            <a:endParaRPr sz="2400" b="1" i="0" u="none" strike="noStrike" cap="none">
              <a:solidFill>
                <a:srgbClr val="000000"/>
              </a:solidFill>
              <a:latin typeface="Calibri"/>
              <a:ea typeface="Calibri"/>
              <a:cs typeface="Calibri"/>
              <a:sym typeface="Calibri"/>
            </a:endParaRPr>
          </a:p>
          <a:p>
            <a:pPr marL="179999" marR="0" lvl="0" indent="-332399" algn="l" rtl="0">
              <a:lnSpc>
                <a:spcPct val="15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An approach to investigation and as a process of constructing  knowledge.</a:t>
            </a:r>
            <a:endParaRPr b="1">
              <a:latin typeface="Calibri"/>
              <a:ea typeface="Calibri"/>
              <a:cs typeface="Calibri"/>
              <a:sym typeface="Calibri"/>
            </a:endParaRPr>
          </a:p>
          <a:p>
            <a:pPr marL="179999" marR="0" lvl="0" indent="-332399" algn="l" rtl="0">
              <a:lnSpc>
                <a:spcPct val="15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A rapidly expanding body of knowledge</a:t>
            </a:r>
            <a:endParaRPr b="1">
              <a:latin typeface="Calibri"/>
              <a:ea typeface="Calibri"/>
              <a:cs typeface="Calibri"/>
              <a:sym typeface="Calibri"/>
            </a:endParaRPr>
          </a:p>
          <a:p>
            <a:pPr marL="179999" marR="0" lvl="0" indent="-332399" algn="l" rtl="0">
              <a:lnSpc>
                <a:spcPct val="150000"/>
              </a:lnSpc>
              <a:spcBef>
                <a:spcPts val="0"/>
              </a:spcBef>
              <a:spcAft>
                <a:spcPts val="0"/>
              </a:spcAft>
              <a:buClr>
                <a:srgbClr val="000000"/>
              </a:buClr>
              <a:buSzPts val="2400"/>
              <a:buFont typeface="Calibri"/>
              <a:buChar char="•"/>
            </a:pPr>
            <a:r>
              <a:rPr lang="en-IN" sz="2400" b="1">
                <a:latin typeface="Calibri"/>
                <a:ea typeface="Calibri"/>
                <a:cs typeface="Calibri"/>
                <a:sym typeface="Calibri"/>
              </a:rPr>
              <a:t> </a:t>
            </a:r>
            <a:r>
              <a:rPr lang="en-IN" sz="2400" b="1" i="0" u="none" strike="noStrike" cap="none">
                <a:solidFill>
                  <a:srgbClr val="000000"/>
                </a:solidFill>
                <a:latin typeface="Calibri"/>
                <a:ea typeface="Calibri"/>
                <a:cs typeface="Calibri"/>
                <a:sym typeface="Calibri"/>
              </a:rPr>
              <a:t>Science demands perseverance from its </a:t>
            </a:r>
            <a:r>
              <a:rPr lang="en-IN" sz="2400" b="1">
                <a:latin typeface="Calibri"/>
                <a:ea typeface="Calibri"/>
                <a:cs typeface="Calibri"/>
                <a:sym typeface="Calibri"/>
              </a:rPr>
              <a:t>practitioners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5"/>
          <p:cNvSpPr txBox="1"/>
          <p:nvPr/>
        </p:nvSpPr>
        <p:spPr>
          <a:xfrm>
            <a:off x="8382016" y="5219909"/>
            <a:ext cx="18573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40" name="Google Shape;240;p5"/>
          <p:cNvSpPr/>
          <p:nvPr/>
        </p:nvSpPr>
        <p:spPr>
          <a:xfrm>
            <a:off x="0" y="0"/>
            <a:ext cx="12192000" cy="539400"/>
          </a:xfrm>
          <a:prstGeom prst="rect">
            <a:avLst/>
          </a:prstGeom>
          <a:solidFill>
            <a:srgbClr val="0066FF"/>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IN" sz="2400" b="1">
                <a:solidFill>
                  <a:schemeClr val="dk1"/>
                </a:solidFill>
              </a:rPr>
              <a:t>                                             </a:t>
            </a:r>
            <a:r>
              <a:rPr lang="en-IN" sz="3200" b="1">
                <a:solidFill>
                  <a:schemeClr val="lt1"/>
                </a:solidFill>
              </a:rPr>
              <a:t>What is Science?</a:t>
            </a:r>
            <a:endParaRPr sz="2200">
              <a:solidFill>
                <a:schemeClr val="lt1"/>
              </a:solidFill>
            </a:endParaRPr>
          </a:p>
          <a:p>
            <a:pPr marL="0" lvl="0" indent="0" algn="l" rtl="0">
              <a:spcBef>
                <a:spcPts val="0"/>
              </a:spcBef>
              <a:spcAft>
                <a:spcPts val="0"/>
              </a:spcAft>
              <a:buClr>
                <a:schemeClr val="dk1"/>
              </a:buClr>
              <a:buFont typeface="Arial"/>
              <a:buNone/>
            </a:pPr>
            <a:endParaRPr>
              <a:solidFill>
                <a:schemeClr val="dk1"/>
              </a:solidFill>
            </a:endParaRPr>
          </a:p>
        </p:txBody>
      </p:sp>
      <p:pic>
        <p:nvPicPr>
          <p:cNvPr id="241" name="Google Shape;241;p5"/>
          <p:cNvPicPr preferRelativeResize="0"/>
          <p:nvPr/>
        </p:nvPicPr>
        <p:blipFill rotWithShape="1">
          <a:blip r:embed="rId3">
            <a:alphaModFix/>
          </a:blip>
          <a:srcRect/>
          <a:stretch/>
        </p:blipFill>
        <p:spPr>
          <a:xfrm>
            <a:off x="0" y="0"/>
            <a:ext cx="330200" cy="6857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7"/>
          <p:cNvSpPr txBox="1"/>
          <p:nvPr/>
        </p:nvSpPr>
        <p:spPr>
          <a:xfrm>
            <a:off x="493568" y="820882"/>
            <a:ext cx="11627400" cy="511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2400" b="1">
                <a:solidFill>
                  <a:srgbClr val="0070C0"/>
                </a:solidFill>
                <a:latin typeface="Calibri"/>
                <a:ea typeface="Calibri"/>
                <a:cs typeface="Calibri"/>
                <a:sym typeface="Calibri"/>
              </a:rPr>
              <a:t>Scientific</a:t>
            </a:r>
            <a:r>
              <a:rPr lang="en-IN" sz="2400" b="1" i="0" u="none" strike="noStrike" cap="none">
                <a:solidFill>
                  <a:srgbClr val="0070C0"/>
                </a:solidFill>
                <a:latin typeface="Calibri"/>
                <a:ea typeface="Calibri"/>
                <a:cs typeface="Calibri"/>
                <a:sym typeface="Calibri"/>
              </a:rPr>
              <a:t> inquiry skills develops  </a:t>
            </a:r>
            <a:r>
              <a:rPr lang="en-IN" sz="2400" b="1">
                <a:solidFill>
                  <a:srgbClr val="0070C0"/>
                </a:solidFill>
                <a:latin typeface="Calibri"/>
                <a:ea typeface="Calibri"/>
                <a:cs typeface="Calibri"/>
                <a:sym typeface="Calibri"/>
              </a:rPr>
              <a:t>shapes</a:t>
            </a:r>
            <a:r>
              <a:rPr lang="en-IN" sz="2400" b="1" i="0" u="none" strike="noStrike" cap="none">
                <a:solidFill>
                  <a:srgbClr val="0070C0"/>
                </a:solidFill>
                <a:latin typeface="Calibri"/>
                <a:ea typeface="Calibri"/>
                <a:cs typeface="Calibri"/>
                <a:sym typeface="Calibri"/>
              </a:rPr>
              <a:t> their thought patterns  and develops informed decision making skills.</a:t>
            </a:r>
            <a:endParaRPr>
              <a:latin typeface="Calibri"/>
              <a:ea typeface="Calibri"/>
              <a:cs typeface="Calibri"/>
              <a:sym typeface="Calibri"/>
            </a:endParaRPr>
          </a:p>
          <a:p>
            <a:pPr marL="0" marR="0" lvl="0" indent="0" algn="l" rtl="0">
              <a:lnSpc>
                <a:spcPct val="100000"/>
              </a:lnSpc>
              <a:spcBef>
                <a:spcPts val="0"/>
              </a:spcBef>
              <a:spcAft>
                <a:spcPts val="0"/>
              </a:spcAft>
              <a:buNone/>
            </a:pPr>
            <a:endParaRPr sz="2400" b="1">
              <a:latin typeface="Calibri"/>
              <a:ea typeface="Calibri"/>
              <a:cs typeface="Calibri"/>
              <a:sym typeface="Calibri"/>
            </a:endParaRPr>
          </a:p>
          <a:p>
            <a:pPr marL="0" marR="0" lvl="0" indent="0" algn="l" rtl="0">
              <a:lnSpc>
                <a:spcPct val="100000"/>
              </a:lnSpc>
              <a:spcBef>
                <a:spcPts val="0"/>
              </a:spcBef>
              <a:spcAft>
                <a:spcPts val="0"/>
              </a:spcAft>
              <a:buNone/>
            </a:pPr>
            <a:r>
              <a:rPr lang="en-IN" sz="2400" b="1" i="0" u="none" strike="noStrike" cap="none">
                <a:solidFill>
                  <a:srgbClr val="000000"/>
                </a:solidFill>
                <a:latin typeface="Calibri"/>
                <a:ea typeface="Calibri"/>
                <a:cs typeface="Calibri"/>
                <a:sym typeface="Calibri"/>
              </a:rPr>
              <a:t>Inquiry skills involve-</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Posing and responding questions  about  surroundings  events and  phenomena</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Makes observations through senses and devices </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Planning and conducting investigations </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Engaging in discussion about observations and investigations</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Constructing explanations based on evidences and evaluating alternative explanations</a:t>
            </a:r>
            <a:endParaRPr>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2400"/>
              <a:buFont typeface="Calibri"/>
              <a:buChar char="⮚"/>
            </a:pPr>
            <a:r>
              <a:rPr lang="en-IN" sz="2400" b="1" i="0" u="none" strike="noStrike" cap="none">
                <a:solidFill>
                  <a:srgbClr val="000000"/>
                </a:solidFill>
                <a:latin typeface="Calibri"/>
                <a:ea typeface="Calibri"/>
                <a:cs typeface="Calibri"/>
                <a:sym typeface="Calibri"/>
              </a:rPr>
              <a:t>Communicating findings and ideas.</a:t>
            </a: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57"/>
          <p:cNvSpPr txBox="1"/>
          <p:nvPr/>
        </p:nvSpPr>
        <p:spPr>
          <a:xfrm>
            <a:off x="0" y="0"/>
            <a:ext cx="12192000" cy="585000"/>
          </a:xfrm>
          <a:prstGeom prst="rect">
            <a:avLst/>
          </a:prstGeom>
          <a:solidFill>
            <a:srgbClr val="0066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3200" b="1" i="0" u="none" strike="noStrike" cap="none">
                <a:solidFill>
                  <a:schemeClr val="lt1"/>
                </a:solidFill>
                <a:latin typeface="Arial"/>
                <a:ea typeface="Arial"/>
                <a:cs typeface="Arial"/>
                <a:sym typeface="Arial"/>
              </a:rPr>
              <a:t>Scientific inquiry skills </a:t>
            </a:r>
            <a:endParaRPr>
              <a:solidFill>
                <a:schemeClr val="lt1"/>
              </a:solidFill>
            </a:endParaRPr>
          </a:p>
        </p:txBody>
      </p:sp>
      <p:pic>
        <p:nvPicPr>
          <p:cNvPr id="248" name="Google Shape;248;p57"/>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1"/>
          <p:cNvSpPr txBox="1">
            <a:spLocks noGrp="1"/>
          </p:cNvSpPr>
          <p:nvPr>
            <p:ph type="title"/>
          </p:nvPr>
        </p:nvSpPr>
        <p:spPr>
          <a:xfrm>
            <a:off x="-125" y="0"/>
            <a:ext cx="12192000" cy="630900"/>
          </a:xfrm>
          <a:prstGeom prst="rect">
            <a:avLst/>
          </a:prstGeom>
          <a:solidFill>
            <a:srgbClr val="0066FF"/>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4400"/>
              <a:buNone/>
            </a:pPr>
            <a:r>
              <a:rPr lang="en-IN" sz="3200"/>
              <a:t> </a:t>
            </a:r>
            <a:r>
              <a:rPr lang="en-IN" sz="3200" b="1">
                <a:solidFill>
                  <a:schemeClr val="lt1"/>
                </a:solidFill>
              </a:rPr>
              <a:t>Scientifically consistent  questions  are …… </a:t>
            </a:r>
            <a:endParaRPr sz="3200" b="1">
              <a:solidFill>
                <a:schemeClr val="lt1"/>
              </a:solidFill>
            </a:endParaRPr>
          </a:p>
        </p:txBody>
      </p:sp>
      <p:sp>
        <p:nvSpPr>
          <p:cNvPr id="254" name="Google Shape;254;p51"/>
          <p:cNvSpPr txBox="1"/>
          <p:nvPr/>
        </p:nvSpPr>
        <p:spPr>
          <a:xfrm>
            <a:off x="1004250" y="1347225"/>
            <a:ext cx="10703100" cy="32478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50000"/>
              </a:lnSpc>
              <a:spcBef>
                <a:spcPts val="0"/>
              </a:spcBef>
              <a:spcAft>
                <a:spcPts val="0"/>
              </a:spcAft>
              <a:buSzPts val="2400"/>
              <a:buFont typeface="Calibri"/>
              <a:buChar char="➢"/>
            </a:pPr>
            <a:r>
              <a:rPr lang="en-IN" sz="2400" b="1">
                <a:latin typeface="Calibri"/>
                <a:ea typeface="Calibri"/>
                <a:cs typeface="Calibri"/>
                <a:sym typeface="Calibri"/>
              </a:rPr>
              <a:t>about</a:t>
            </a:r>
            <a:r>
              <a:rPr lang="en-IN" sz="2400" b="1" i="0" u="none" strike="noStrike" cap="none">
                <a:solidFill>
                  <a:srgbClr val="000000"/>
                </a:solidFill>
                <a:latin typeface="Calibri"/>
                <a:ea typeface="Calibri"/>
                <a:cs typeface="Calibri"/>
                <a:sym typeface="Calibri"/>
              </a:rPr>
              <a:t> objects phenomena and events of the natural world.</a:t>
            </a:r>
            <a:endParaRPr sz="2400" b="1" i="0" u="none" strike="noStrike" cap="none">
              <a:solidFill>
                <a:srgbClr val="000000"/>
              </a:solidFill>
              <a:latin typeface="Calibri"/>
              <a:ea typeface="Calibri"/>
              <a:cs typeface="Calibri"/>
              <a:sym typeface="Calibri"/>
            </a:endParaRPr>
          </a:p>
          <a:p>
            <a:pPr marL="457200" lvl="0" indent="-381000" algn="l" rtl="0">
              <a:lnSpc>
                <a:spcPct val="150000"/>
              </a:lnSpc>
              <a:spcBef>
                <a:spcPts val="0"/>
              </a:spcBef>
              <a:spcAft>
                <a:spcPts val="0"/>
              </a:spcAft>
              <a:buSzPts val="2400"/>
              <a:buFont typeface="Calibri"/>
              <a:buChar char="➢"/>
            </a:pPr>
            <a:r>
              <a:rPr lang="en-IN" sz="2400" b="1">
                <a:solidFill>
                  <a:schemeClr val="dk1"/>
                </a:solidFill>
                <a:latin typeface="Calibri"/>
                <a:ea typeface="Calibri"/>
                <a:cs typeface="Calibri"/>
                <a:sym typeface="Calibri"/>
              </a:rPr>
              <a:t>related to scientific ideas rather than personal preferences</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IN" sz="2400" b="1">
                <a:solidFill>
                  <a:schemeClr val="dk1"/>
                </a:solidFill>
                <a:latin typeface="Calibri"/>
                <a:ea typeface="Calibri"/>
                <a:cs typeface="Calibri"/>
                <a:sym typeface="Calibri"/>
              </a:rPr>
              <a:t> not related to  non- measurable phenomena</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IN" sz="2400" b="1">
                <a:solidFill>
                  <a:schemeClr val="dk1"/>
                </a:solidFill>
                <a:latin typeface="Calibri"/>
                <a:ea typeface="Calibri"/>
                <a:cs typeface="Calibri"/>
                <a:sym typeface="Calibri"/>
              </a:rPr>
              <a:t> answered collecting evidences that are measurable</a:t>
            </a:r>
            <a:endParaRPr sz="2400" b="1">
              <a:solidFill>
                <a:schemeClr val="dk1"/>
              </a:solidFill>
              <a:latin typeface="Calibri"/>
              <a:ea typeface="Calibri"/>
              <a:cs typeface="Calibri"/>
              <a:sym typeface="Calibri"/>
            </a:endParaRPr>
          </a:p>
          <a:p>
            <a:pPr marL="457200" lvl="0" indent="-381000" algn="l" rtl="0">
              <a:lnSpc>
                <a:spcPct val="150000"/>
              </a:lnSpc>
              <a:spcBef>
                <a:spcPts val="0"/>
              </a:spcBef>
              <a:spcAft>
                <a:spcPts val="0"/>
              </a:spcAft>
              <a:buClr>
                <a:schemeClr val="dk1"/>
              </a:buClr>
              <a:buSzPts val="2400"/>
              <a:buFont typeface="Calibri"/>
              <a:buChar char="➢"/>
            </a:pPr>
            <a:r>
              <a:rPr lang="en-IN" sz="2400" b="1">
                <a:solidFill>
                  <a:schemeClr val="dk1"/>
                </a:solidFill>
                <a:latin typeface="Calibri"/>
                <a:ea typeface="Calibri"/>
                <a:cs typeface="Calibri"/>
                <a:sym typeface="Calibri"/>
              </a:rPr>
              <a:t> answered through  observations,investigations,experiments.</a:t>
            </a:r>
            <a:endParaRPr sz="2400" b="1" i="0" u="none" strike="noStrike" cap="none">
              <a:solidFill>
                <a:srgbClr val="000000"/>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Noto Sans Symbols"/>
              <a:buNone/>
            </a:pPr>
            <a:endParaRPr sz="2500" b="1" i="0" u="none" strike="noStrike" cap="none">
              <a:solidFill>
                <a:srgbClr val="000000"/>
              </a:solidFill>
            </a:endParaRPr>
          </a:p>
        </p:txBody>
      </p:sp>
      <p:pic>
        <p:nvPicPr>
          <p:cNvPr id="255" name="Google Shape;255;p51"/>
          <p:cNvPicPr preferRelativeResize="0"/>
          <p:nvPr/>
        </p:nvPicPr>
        <p:blipFill rotWithShape="1">
          <a:blip r:embed="rId3">
            <a:alphaModFix/>
          </a:blip>
          <a:srcRect/>
          <a:stretch/>
        </p:blipFill>
        <p:spPr>
          <a:xfrm>
            <a:off x="-50" y="0"/>
            <a:ext cx="330200" cy="6857999"/>
          </a:xfrm>
          <a:prstGeom prst="rect">
            <a:avLst/>
          </a:prstGeom>
          <a:noFill/>
          <a:ln>
            <a:noFill/>
          </a:ln>
        </p:spPr>
      </p:pic>
    </p:spTree>
  </p:cSld>
  <p:clrMapOvr>
    <a:masterClrMapping/>
  </p:clrMapOvr>
</p:sld>
</file>

<file path=ppt/theme/theme1.xml><?xml version="1.0" encoding="utf-8"?>
<a:theme xmlns:a="http://schemas.openxmlformats.org/drawingml/2006/main" name="1_Blue Wav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2022</Words>
  <Application>Microsoft Office PowerPoint</Application>
  <PresentationFormat>Custom</PresentationFormat>
  <Paragraphs>479</Paragraphs>
  <Slides>42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Calibri</vt:lpstr>
      <vt:lpstr>Roboto Condensed</vt:lpstr>
      <vt:lpstr>Noto Sans Symbols</vt:lpstr>
      <vt:lpstr>Times</vt:lpstr>
      <vt:lpstr>Ubuntu</vt:lpstr>
      <vt:lpstr>Times New Roman</vt:lpstr>
      <vt:lpstr>Roboto</vt:lpstr>
      <vt:lpstr>1_Blue Waves</vt:lpstr>
      <vt:lpstr>Office Theme</vt:lpstr>
      <vt:lpstr>e-Content for Teaching and Learning of Science: Policy Recommendations, Concept, Need and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Scientifically consistent  questions  are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Subject Specific Softwares</vt:lpstr>
      <vt:lpstr>PowerPoint Presentation</vt:lpstr>
      <vt:lpstr>PM e-VIDYA focuses on unification of efforts, enabling multi-mode access to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e-Content for Teaching and Learning of Science: Policy Recommendations, Concept, Need and Scope</dc:title>
  <dc:creator>shashiprabha</dc:creator>
  <cp:lastModifiedBy>ciet</cp:lastModifiedBy>
  <cp:revision>3</cp:revision>
  <dcterms:created xsi:type="dcterms:W3CDTF">2014-06-19T10:56:31Z</dcterms:created>
  <dcterms:modified xsi:type="dcterms:W3CDTF">2023-09-25T08:56:40Z</dcterms:modified>
</cp:coreProperties>
</file>